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56" r:id="rId3"/>
    <p:sldId id="257" r:id="rId4"/>
    <p:sldId id="282" r:id="rId5"/>
    <p:sldId id="281" r:id="rId6"/>
    <p:sldId id="258" r:id="rId7"/>
    <p:sldId id="259" r:id="rId8"/>
    <p:sldId id="262" r:id="rId9"/>
    <p:sldId id="283" r:id="rId10"/>
    <p:sldId id="284" r:id="rId11"/>
    <p:sldId id="264" r:id="rId12"/>
    <p:sldId id="265" r:id="rId13"/>
    <p:sldId id="266" r:id="rId14"/>
    <p:sldId id="268" r:id="rId15"/>
    <p:sldId id="267" r:id="rId16"/>
    <p:sldId id="269" r:id="rId17"/>
    <p:sldId id="270" r:id="rId18"/>
    <p:sldId id="280" r:id="rId19"/>
    <p:sldId id="271" r:id="rId20"/>
    <p:sldId id="272" r:id="rId21"/>
    <p:sldId id="273" r:id="rId22"/>
    <p:sldId id="275" r:id="rId23"/>
    <p:sldId id="276" r:id="rId24"/>
    <p:sldId id="277"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1EC98-74E2-422B-B0D3-BBFFD88A4283}" v="72" dt="2019-05-15T04:19:55.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1" autoAdjust="0"/>
    <p:restoredTop sz="94681" autoAdjust="0"/>
  </p:normalViewPr>
  <p:slideViewPr>
    <p:cSldViewPr>
      <p:cViewPr varScale="1">
        <p:scale>
          <a:sx n="65" d="100"/>
          <a:sy n="65" d="100"/>
        </p:scale>
        <p:origin x="-96"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Steve" userId="174b3b4e5a70da3f" providerId="Windows Live" clId="Web-{6A633F7C-2C57-421C-852F-5C9A8F3D3ADD}"/>
    <pc:docChg chg="modSld">
      <pc:chgData name="Quinn Steve" userId="174b3b4e5a70da3f" providerId="Windows Live" clId="Web-{6A633F7C-2C57-421C-852F-5C9A8F3D3ADD}" dt="2019-05-15T04:24:10.824" v="18" actId="20577"/>
      <pc:docMkLst>
        <pc:docMk/>
      </pc:docMkLst>
      <pc:sldChg chg="modSp">
        <pc:chgData name="Quinn Steve" userId="174b3b4e5a70da3f" providerId="Windows Live" clId="Web-{6A633F7C-2C57-421C-852F-5C9A8F3D3ADD}" dt="2019-05-15T04:24:10.824" v="18" actId="20577"/>
        <pc:sldMkLst>
          <pc:docMk/>
          <pc:sldMk cId="0" sldId="256"/>
        </pc:sldMkLst>
        <pc:spChg chg="mod">
          <ac:chgData name="Quinn Steve" userId="174b3b4e5a70da3f" providerId="Windows Live" clId="Web-{6A633F7C-2C57-421C-852F-5C9A8F3D3ADD}" dt="2019-05-15T04:23:15.589" v="5" actId="20577"/>
          <ac:spMkLst>
            <pc:docMk/>
            <pc:sldMk cId="0" sldId="256"/>
            <ac:spMk id="2050" creationId="{A828D68B-41A2-44D8-93CE-19D544B02FC4}"/>
          </ac:spMkLst>
        </pc:spChg>
        <pc:spChg chg="mod">
          <ac:chgData name="Quinn Steve" userId="174b3b4e5a70da3f" providerId="Windows Live" clId="Web-{6A633F7C-2C57-421C-852F-5C9A8F3D3ADD}" dt="2019-05-15T04:24:10.824" v="18" actId="20577"/>
          <ac:spMkLst>
            <pc:docMk/>
            <pc:sldMk cId="0" sldId="256"/>
            <ac:spMk id="2051" creationId="{42DE8C7A-5834-4FF0-8FBE-BCAFE8BBB30F}"/>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BA527CF-3908-4FFE-8905-3164A2F70C4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88067" name="Rectangle 3">
            <a:extLst>
              <a:ext uri="{FF2B5EF4-FFF2-40B4-BE49-F238E27FC236}">
                <a16:creationId xmlns:a16="http://schemas.microsoft.com/office/drawing/2014/main" id="{3F2F373A-2E5A-439C-B4E9-178C139C606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88068" name="Rectangle 4">
            <a:extLst>
              <a:ext uri="{FF2B5EF4-FFF2-40B4-BE49-F238E27FC236}">
                <a16:creationId xmlns:a16="http://schemas.microsoft.com/office/drawing/2014/main" id="{9418F9FE-35FB-43BE-BF4D-DA78B352B7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a:extLst>
              <a:ext uri="{FF2B5EF4-FFF2-40B4-BE49-F238E27FC236}">
                <a16:creationId xmlns:a16="http://schemas.microsoft.com/office/drawing/2014/main" id="{B9E2617E-FB8D-4064-9270-77198494307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070" name="Rectangle 6">
            <a:extLst>
              <a:ext uri="{FF2B5EF4-FFF2-40B4-BE49-F238E27FC236}">
                <a16:creationId xmlns:a16="http://schemas.microsoft.com/office/drawing/2014/main" id="{EA0A10F6-5978-43C6-8568-633B40553DD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88071" name="Rectangle 7">
            <a:extLst>
              <a:ext uri="{FF2B5EF4-FFF2-40B4-BE49-F238E27FC236}">
                <a16:creationId xmlns:a16="http://schemas.microsoft.com/office/drawing/2014/main" id="{4326AEBA-E54D-496A-A38F-9322D28495B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7A4E5CA-03EB-460E-879E-A2B3DB989D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9F6B9B-2CFF-44D3-B0D3-17DCC014B00E}"/>
              </a:ext>
            </a:extLst>
          </p:cNvPr>
          <p:cNvSpPr>
            <a:spLocks noGrp="1" noChangeArrowheads="1"/>
          </p:cNvSpPr>
          <p:nvPr>
            <p:ph type="sldNum" sz="quarter" idx="5"/>
          </p:nvPr>
        </p:nvSpPr>
        <p:spPr>
          <a:ln/>
        </p:spPr>
        <p:txBody>
          <a:bodyPr/>
          <a:lstStyle/>
          <a:p>
            <a:fld id="{9B07417E-FDCE-4256-9859-83F318DE52D5}" type="slidenum">
              <a:rPr lang="en-US" altLang="en-US"/>
              <a:pPr/>
              <a:t>1</a:t>
            </a:fld>
            <a:endParaRPr lang="en-US" altLang="en-US"/>
          </a:p>
        </p:txBody>
      </p:sp>
      <p:sp>
        <p:nvSpPr>
          <p:cNvPr id="89090" name="Rectangle 2">
            <a:extLst>
              <a:ext uri="{FF2B5EF4-FFF2-40B4-BE49-F238E27FC236}">
                <a16:creationId xmlns:a16="http://schemas.microsoft.com/office/drawing/2014/main" id="{CEFD93AF-B982-482F-B7A9-AAC0661F0685}"/>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9BD8044B-84C8-4327-8903-8CC2DF9BEA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DC8224-D57E-4B65-899A-F138CC83C4D2}"/>
              </a:ext>
            </a:extLst>
          </p:cNvPr>
          <p:cNvSpPr>
            <a:spLocks noGrp="1" noChangeArrowheads="1"/>
          </p:cNvSpPr>
          <p:nvPr>
            <p:ph type="sldNum" sz="quarter" idx="5"/>
          </p:nvPr>
        </p:nvSpPr>
        <p:spPr>
          <a:ln/>
        </p:spPr>
        <p:txBody>
          <a:bodyPr/>
          <a:lstStyle/>
          <a:p>
            <a:fld id="{B05BC7B1-4509-4C71-B5C3-13FFD90EC572}" type="slidenum">
              <a:rPr lang="en-US" altLang="en-US"/>
              <a:pPr/>
              <a:t>13</a:t>
            </a:fld>
            <a:endParaRPr lang="en-US" altLang="en-US"/>
          </a:p>
        </p:txBody>
      </p:sp>
      <p:sp>
        <p:nvSpPr>
          <p:cNvPr id="99330" name="Rectangle 2">
            <a:extLst>
              <a:ext uri="{FF2B5EF4-FFF2-40B4-BE49-F238E27FC236}">
                <a16:creationId xmlns:a16="http://schemas.microsoft.com/office/drawing/2014/main" id="{05843319-2DCB-4F1A-9FBA-E11D332870D6}"/>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B5518B53-C33B-4197-A1BD-D3CEB01361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8E8A3C-A9F5-454D-A2C2-B8F46505C930}"/>
              </a:ext>
            </a:extLst>
          </p:cNvPr>
          <p:cNvSpPr>
            <a:spLocks noGrp="1" noChangeArrowheads="1"/>
          </p:cNvSpPr>
          <p:nvPr>
            <p:ph type="sldNum" sz="quarter" idx="5"/>
          </p:nvPr>
        </p:nvSpPr>
        <p:spPr>
          <a:ln/>
        </p:spPr>
        <p:txBody>
          <a:bodyPr/>
          <a:lstStyle/>
          <a:p>
            <a:fld id="{469F483E-530B-47E3-8ED9-AEAA886EE69B}" type="slidenum">
              <a:rPr lang="en-US" altLang="en-US"/>
              <a:pPr/>
              <a:t>14</a:t>
            </a:fld>
            <a:endParaRPr lang="en-US" altLang="en-US"/>
          </a:p>
        </p:txBody>
      </p:sp>
      <p:sp>
        <p:nvSpPr>
          <p:cNvPr id="100354" name="Rectangle 2">
            <a:extLst>
              <a:ext uri="{FF2B5EF4-FFF2-40B4-BE49-F238E27FC236}">
                <a16:creationId xmlns:a16="http://schemas.microsoft.com/office/drawing/2014/main" id="{8B57C69E-702F-41A4-A381-2B38DA0C1885}"/>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F9E4CCF8-F8E4-4C3D-97E7-C848D2EDF7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4EC900-A387-4197-ADCD-78CA2265F7A4}"/>
              </a:ext>
            </a:extLst>
          </p:cNvPr>
          <p:cNvSpPr>
            <a:spLocks noGrp="1" noChangeArrowheads="1"/>
          </p:cNvSpPr>
          <p:nvPr>
            <p:ph type="sldNum" sz="quarter" idx="5"/>
          </p:nvPr>
        </p:nvSpPr>
        <p:spPr>
          <a:ln/>
        </p:spPr>
        <p:txBody>
          <a:bodyPr/>
          <a:lstStyle/>
          <a:p>
            <a:fld id="{FB33AEC5-91CA-4AFF-B411-28031524E7E7}" type="slidenum">
              <a:rPr lang="en-US" altLang="en-US"/>
              <a:pPr/>
              <a:t>15</a:t>
            </a:fld>
            <a:endParaRPr lang="en-US" altLang="en-US"/>
          </a:p>
        </p:txBody>
      </p:sp>
      <p:sp>
        <p:nvSpPr>
          <p:cNvPr id="101378" name="Rectangle 2">
            <a:extLst>
              <a:ext uri="{FF2B5EF4-FFF2-40B4-BE49-F238E27FC236}">
                <a16:creationId xmlns:a16="http://schemas.microsoft.com/office/drawing/2014/main" id="{87E63DD9-66A1-40CB-80C9-B1AC5BA17B72}"/>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6646466A-0B18-49EB-9A80-8E195C3F14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465E8E-57DB-47A6-B728-23E0B3680077}"/>
              </a:ext>
            </a:extLst>
          </p:cNvPr>
          <p:cNvSpPr>
            <a:spLocks noGrp="1" noChangeArrowheads="1"/>
          </p:cNvSpPr>
          <p:nvPr>
            <p:ph type="sldNum" sz="quarter" idx="5"/>
          </p:nvPr>
        </p:nvSpPr>
        <p:spPr>
          <a:ln/>
        </p:spPr>
        <p:txBody>
          <a:bodyPr/>
          <a:lstStyle/>
          <a:p>
            <a:fld id="{F57BCE67-2400-4812-8AB6-50696EF8642D}" type="slidenum">
              <a:rPr lang="en-US" altLang="en-US"/>
              <a:pPr/>
              <a:t>16</a:t>
            </a:fld>
            <a:endParaRPr lang="en-US" altLang="en-US"/>
          </a:p>
        </p:txBody>
      </p:sp>
      <p:sp>
        <p:nvSpPr>
          <p:cNvPr id="102402" name="Rectangle 2">
            <a:extLst>
              <a:ext uri="{FF2B5EF4-FFF2-40B4-BE49-F238E27FC236}">
                <a16:creationId xmlns:a16="http://schemas.microsoft.com/office/drawing/2014/main" id="{3471A6AB-A2CE-4943-8FAC-A84F39CB32D4}"/>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6E41729C-37B6-41BC-BEEA-C7081F20DB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D46BBE-D2A6-4BE9-B9A3-93FD4EFD247E}"/>
              </a:ext>
            </a:extLst>
          </p:cNvPr>
          <p:cNvSpPr>
            <a:spLocks noGrp="1" noChangeArrowheads="1"/>
          </p:cNvSpPr>
          <p:nvPr>
            <p:ph type="sldNum" sz="quarter" idx="5"/>
          </p:nvPr>
        </p:nvSpPr>
        <p:spPr>
          <a:ln/>
        </p:spPr>
        <p:txBody>
          <a:bodyPr/>
          <a:lstStyle/>
          <a:p>
            <a:fld id="{A300B4EA-EE8A-4938-95B2-DDD6D6BC159A}" type="slidenum">
              <a:rPr lang="en-US" altLang="en-US"/>
              <a:pPr/>
              <a:t>17</a:t>
            </a:fld>
            <a:endParaRPr lang="en-US" altLang="en-US"/>
          </a:p>
        </p:txBody>
      </p:sp>
      <p:sp>
        <p:nvSpPr>
          <p:cNvPr id="103426" name="Rectangle 2">
            <a:extLst>
              <a:ext uri="{FF2B5EF4-FFF2-40B4-BE49-F238E27FC236}">
                <a16:creationId xmlns:a16="http://schemas.microsoft.com/office/drawing/2014/main" id="{33C376BC-2DFA-4355-A16B-A75222DB7BB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0FCF796C-F30B-44E2-AF14-58C438A525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4A1024-E512-4833-B212-BDB700E792EE}"/>
              </a:ext>
            </a:extLst>
          </p:cNvPr>
          <p:cNvSpPr>
            <a:spLocks noGrp="1" noChangeArrowheads="1"/>
          </p:cNvSpPr>
          <p:nvPr>
            <p:ph type="sldNum" sz="quarter" idx="5"/>
          </p:nvPr>
        </p:nvSpPr>
        <p:spPr>
          <a:ln/>
        </p:spPr>
        <p:txBody>
          <a:bodyPr/>
          <a:lstStyle/>
          <a:p>
            <a:fld id="{A985213D-F994-44CD-A6D9-0B3D89210729}" type="slidenum">
              <a:rPr lang="en-US" altLang="en-US"/>
              <a:pPr/>
              <a:t>18</a:t>
            </a:fld>
            <a:endParaRPr lang="en-US" altLang="en-US"/>
          </a:p>
        </p:txBody>
      </p:sp>
      <p:sp>
        <p:nvSpPr>
          <p:cNvPr id="115714" name="Rectangle 2">
            <a:extLst>
              <a:ext uri="{FF2B5EF4-FFF2-40B4-BE49-F238E27FC236}">
                <a16:creationId xmlns:a16="http://schemas.microsoft.com/office/drawing/2014/main" id="{044C7392-8341-4633-9ACF-0DDE36AF9D19}"/>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71BAE971-F545-4B34-95AE-EAD5BBADE69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166D52-3689-47BC-9ECC-817352588D45}"/>
              </a:ext>
            </a:extLst>
          </p:cNvPr>
          <p:cNvSpPr>
            <a:spLocks noGrp="1" noChangeArrowheads="1"/>
          </p:cNvSpPr>
          <p:nvPr>
            <p:ph type="sldNum" sz="quarter" idx="5"/>
          </p:nvPr>
        </p:nvSpPr>
        <p:spPr>
          <a:ln/>
        </p:spPr>
        <p:txBody>
          <a:bodyPr/>
          <a:lstStyle/>
          <a:p>
            <a:fld id="{61D48210-899B-4979-BB5B-E9712A4A7590}" type="slidenum">
              <a:rPr lang="en-US" altLang="en-US"/>
              <a:pPr/>
              <a:t>19</a:t>
            </a:fld>
            <a:endParaRPr lang="en-US" altLang="en-US"/>
          </a:p>
        </p:txBody>
      </p:sp>
      <p:sp>
        <p:nvSpPr>
          <p:cNvPr id="104450" name="Rectangle 2">
            <a:extLst>
              <a:ext uri="{FF2B5EF4-FFF2-40B4-BE49-F238E27FC236}">
                <a16:creationId xmlns:a16="http://schemas.microsoft.com/office/drawing/2014/main" id="{C78FF13F-D2E4-46B0-B1FC-047C5953209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387900E8-56DB-4CE8-9269-B2B990358E4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9E6644-99D4-430E-8211-CEB8CE9C00EA}"/>
              </a:ext>
            </a:extLst>
          </p:cNvPr>
          <p:cNvSpPr>
            <a:spLocks noGrp="1" noChangeArrowheads="1"/>
          </p:cNvSpPr>
          <p:nvPr>
            <p:ph type="sldNum" sz="quarter" idx="5"/>
          </p:nvPr>
        </p:nvSpPr>
        <p:spPr>
          <a:ln/>
        </p:spPr>
        <p:txBody>
          <a:bodyPr/>
          <a:lstStyle/>
          <a:p>
            <a:fld id="{3CCFF940-2BE6-457B-B239-4F387545D132}" type="slidenum">
              <a:rPr lang="en-US" altLang="en-US"/>
              <a:pPr/>
              <a:t>20</a:t>
            </a:fld>
            <a:endParaRPr lang="en-US" altLang="en-US"/>
          </a:p>
        </p:txBody>
      </p:sp>
      <p:sp>
        <p:nvSpPr>
          <p:cNvPr id="105474" name="Rectangle 2">
            <a:extLst>
              <a:ext uri="{FF2B5EF4-FFF2-40B4-BE49-F238E27FC236}">
                <a16:creationId xmlns:a16="http://schemas.microsoft.com/office/drawing/2014/main" id="{739F441C-A4C0-4C3B-8206-AF9C093EF6D3}"/>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B754D725-2D05-4642-B529-8D376B4DDD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DB1C44-5676-467B-96F6-78D91E0DA468}"/>
              </a:ext>
            </a:extLst>
          </p:cNvPr>
          <p:cNvSpPr>
            <a:spLocks noGrp="1" noChangeArrowheads="1"/>
          </p:cNvSpPr>
          <p:nvPr>
            <p:ph type="sldNum" sz="quarter" idx="5"/>
          </p:nvPr>
        </p:nvSpPr>
        <p:spPr>
          <a:ln/>
        </p:spPr>
        <p:txBody>
          <a:bodyPr/>
          <a:lstStyle/>
          <a:p>
            <a:fld id="{A31E69A4-0E2C-442B-B733-07CCC4284574}" type="slidenum">
              <a:rPr lang="en-US" altLang="en-US"/>
              <a:pPr/>
              <a:t>21</a:t>
            </a:fld>
            <a:endParaRPr lang="en-US" altLang="en-US"/>
          </a:p>
        </p:txBody>
      </p:sp>
      <p:sp>
        <p:nvSpPr>
          <p:cNvPr id="106498" name="Rectangle 2">
            <a:extLst>
              <a:ext uri="{FF2B5EF4-FFF2-40B4-BE49-F238E27FC236}">
                <a16:creationId xmlns:a16="http://schemas.microsoft.com/office/drawing/2014/main" id="{1EDAF607-046F-45D5-97B4-D69888A7F533}"/>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E597CA0D-C0A8-4484-B3B7-9A35C323C3F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46664F-6C3F-427C-9243-7A086B234282}"/>
              </a:ext>
            </a:extLst>
          </p:cNvPr>
          <p:cNvSpPr>
            <a:spLocks noGrp="1" noChangeArrowheads="1"/>
          </p:cNvSpPr>
          <p:nvPr>
            <p:ph type="sldNum" sz="quarter" idx="5"/>
          </p:nvPr>
        </p:nvSpPr>
        <p:spPr>
          <a:ln/>
        </p:spPr>
        <p:txBody>
          <a:bodyPr/>
          <a:lstStyle/>
          <a:p>
            <a:fld id="{342571EC-EA58-49A6-9F80-640C77DDD5F2}" type="slidenum">
              <a:rPr lang="en-US" altLang="en-US"/>
              <a:pPr/>
              <a:t>22</a:t>
            </a:fld>
            <a:endParaRPr lang="en-US" altLang="en-US"/>
          </a:p>
        </p:txBody>
      </p:sp>
      <p:sp>
        <p:nvSpPr>
          <p:cNvPr id="107522" name="Rectangle 2">
            <a:extLst>
              <a:ext uri="{FF2B5EF4-FFF2-40B4-BE49-F238E27FC236}">
                <a16:creationId xmlns:a16="http://schemas.microsoft.com/office/drawing/2014/main" id="{AC4D3766-9A7A-4E26-A124-3B5E1EC74E1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E051BE6E-DD41-4906-B917-2504D0279E7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839346-CB77-4FA8-AB90-67A6ECB6AA0F}"/>
              </a:ext>
            </a:extLst>
          </p:cNvPr>
          <p:cNvSpPr>
            <a:spLocks noGrp="1" noChangeArrowheads="1"/>
          </p:cNvSpPr>
          <p:nvPr>
            <p:ph type="sldNum" sz="quarter" idx="5"/>
          </p:nvPr>
        </p:nvSpPr>
        <p:spPr>
          <a:ln/>
        </p:spPr>
        <p:txBody>
          <a:bodyPr/>
          <a:lstStyle/>
          <a:p>
            <a:fld id="{0BAD7502-750F-437D-92B2-840518CC820A}" type="slidenum">
              <a:rPr lang="en-US" altLang="en-US"/>
              <a:pPr/>
              <a:t>2</a:t>
            </a:fld>
            <a:endParaRPr lang="en-US" altLang="en-US"/>
          </a:p>
        </p:txBody>
      </p:sp>
      <p:sp>
        <p:nvSpPr>
          <p:cNvPr id="90114" name="Rectangle 2">
            <a:extLst>
              <a:ext uri="{FF2B5EF4-FFF2-40B4-BE49-F238E27FC236}">
                <a16:creationId xmlns:a16="http://schemas.microsoft.com/office/drawing/2014/main" id="{D6A77232-4057-4137-AD9C-214B8622E96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D893D0D-D701-4FED-B92A-BE2F1FFC3CA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A95DDC-AA3C-46E6-9F9F-6496A3132E6F}"/>
              </a:ext>
            </a:extLst>
          </p:cNvPr>
          <p:cNvSpPr>
            <a:spLocks noGrp="1" noChangeArrowheads="1"/>
          </p:cNvSpPr>
          <p:nvPr>
            <p:ph type="sldNum" sz="quarter" idx="5"/>
          </p:nvPr>
        </p:nvSpPr>
        <p:spPr>
          <a:ln/>
        </p:spPr>
        <p:txBody>
          <a:bodyPr/>
          <a:lstStyle/>
          <a:p>
            <a:fld id="{DC06DA34-1F54-4F22-8947-A79E3F258159}" type="slidenum">
              <a:rPr lang="en-US" altLang="en-US"/>
              <a:pPr/>
              <a:t>23</a:t>
            </a:fld>
            <a:endParaRPr lang="en-US" altLang="en-US"/>
          </a:p>
        </p:txBody>
      </p:sp>
      <p:sp>
        <p:nvSpPr>
          <p:cNvPr id="108546" name="Rectangle 2">
            <a:extLst>
              <a:ext uri="{FF2B5EF4-FFF2-40B4-BE49-F238E27FC236}">
                <a16:creationId xmlns:a16="http://schemas.microsoft.com/office/drawing/2014/main" id="{94F5543B-6C57-4F4B-BE0C-6A877F74D866}"/>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EA49BD62-948A-44A9-9AC4-2B07641F56E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0FCCFD-015C-46C6-BCD7-8304EDF4B5D3}"/>
              </a:ext>
            </a:extLst>
          </p:cNvPr>
          <p:cNvSpPr>
            <a:spLocks noGrp="1" noChangeArrowheads="1"/>
          </p:cNvSpPr>
          <p:nvPr>
            <p:ph type="sldNum" sz="quarter" idx="5"/>
          </p:nvPr>
        </p:nvSpPr>
        <p:spPr>
          <a:ln/>
        </p:spPr>
        <p:txBody>
          <a:bodyPr/>
          <a:lstStyle/>
          <a:p>
            <a:fld id="{1F0EC84C-3806-4D5D-B44E-B36A84299266}" type="slidenum">
              <a:rPr lang="en-US" altLang="en-US"/>
              <a:pPr/>
              <a:t>24</a:t>
            </a:fld>
            <a:endParaRPr lang="en-US" altLang="en-US"/>
          </a:p>
        </p:txBody>
      </p:sp>
      <p:sp>
        <p:nvSpPr>
          <p:cNvPr id="109570" name="Rectangle 2">
            <a:extLst>
              <a:ext uri="{FF2B5EF4-FFF2-40B4-BE49-F238E27FC236}">
                <a16:creationId xmlns:a16="http://schemas.microsoft.com/office/drawing/2014/main" id="{C9F1724F-E76A-4727-8247-71E124093A86}"/>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26FDD69F-F102-4E73-A85C-1308A1B28F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2453AE-B2BD-4D3A-BC05-DA280E8B2854}"/>
              </a:ext>
            </a:extLst>
          </p:cNvPr>
          <p:cNvSpPr>
            <a:spLocks noGrp="1" noChangeArrowheads="1"/>
          </p:cNvSpPr>
          <p:nvPr>
            <p:ph type="sldNum" sz="quarter" idx="5"/>
          </p:nvPr>
        </p:nvSpPr>
        <p:spPr>
          <a:ln/>
        </p:spPr>
        <p:txBody>
          <a:bodyPr/>
          <a:lstStyle/>
          <a:p>
            <a:fld id="{8D6D7F07-B943-4CB6-8CDA-515701F9B703}" type="slidenum">
              <a:rPr lang="en-US" altLang="en-US"/>
              <a:pPr/>
              <a:t>25</a:t>
            </a:fld>
            <a:endParaRPr lang="en-US" altLang="en-US"/>
          </a:p>
        </p:txBody>
      </p:sp>
      <p:sp>
        <p:nvSpPr>
          <p:cNvPr id="112642" name="Rectangle 2">
            <a:extLst>
              <a:ext uri="{FF2B5EF4-FFF2-40B4-BE49-F238E27FC236}">
                <a16:creationId xmlns:a16="http://schemas.microsoft.com/office/drawing/2014/main" id="{9A589BC0-8EB7-4B18-A7A7-C147104838DF}"/>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2B07283B-3AB5-49A0-8358-472E03585D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E53E5E-2084-426F-8C15-EB82C66A7231}"/>
              </a:ext>
            </a:extLst>
          </p:cNvPr>
          <p:cNvSpPr>
            <a:spLocks noGrp="1" noChangeArrowheads="1"/>
          </p:cNvSpPr>
          <p:nvPr>
            <p:ph type="sldNum" sz="quarter" idx="5"/>
          </p:nvPr>
        </p:nvSpPr>
        <p:spPr>
          <a:ln/>
        </p:spPr>
        <p:txBody>
          <a:bodyPr/>
          <a:lstStyle/>
          <a:p>
            <a:fld id="{DA74283D-2D3E-429A-9524-68A4A4E28B2F}" type="slidenum">
              <a:rPr lang="en-US" altLang="en-US"/>
              <a:pPr/>
              <a:t>3</a:t>
            </a:fld>
            <a:endParaRPr lang="en-US" altLang="en-US"/>
          </a:p>
        </p:txBody>
      </p:sp>
      <p:sp>
        <p:nvSpPr>
          <p:cNvPr id="91138" name="Rectangle 2">
            <a:extLst>
              <a:ext uri="{FF2B5EF4-FFF2-40B4-BE49-F238E27FC236}">
                <a16:creationId xmlns:a16="http://schemas.microsoft.com/office/drawing/2014/main" id="{540C0E81-8DEC-40DE-AEDF-D4709E345E0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CD90F60A-2D35-400C-A82B-F4C97621E7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F9B985-CA0A-4521-B364-2570EE119373}"/>
              </a:ext>
            </a:extLst>
          </p:cNvPr>
          <p:cNvSpPr>
            <a:spLocks noGrp="1" noChangeArrowheads="1"/>
          </p:cNvSpPr>
          <p:nvPr>
            <p:ph type="sldNum" sz="quarter" idx="5"/>
          </p:nvPr>
        </p:nvSpPr>
        <p:spPr>
          <a:ln/>
        </p:spPr>
        <p:txBody>
          <a:bodyPr/>
          <a:lstStyle/>
          <a:p>
            <a:fld id="{66A6B990-A0BB-49BD-BF1F-EEF533752332}" type="slidenum">
              <a:rPr lang="en-US" altLang="en-US"/>
              <a:pPr/>
              <a:t>6</a:t>
            </a:fld>
            <a:endParaRPr lang="en-US" altLang="en-US"/>
          </a:p>
        </p:txBody>
      </p:sp>
      <p:sp>
        <p:nvSpPr>
          <p:cNvPr id="93186" name="Rectangle 2">
            <a:extLst>
              <a:ext uri="{FF2B5EF4-FFF2-40B4-BE49-F238E27FC236}">
                <a16:creationId xmlns:a16="http://schemas.microsoft.com/office/drawing/2014/main" id="{853CDAFF-12C3-45DE-A1A4-E317939DCA9D}"/>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593B9175-F4B4-40DA-84A6-6CBFB3DB73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C0A61A-FEB1-4AD0-B2AB-F6D622333F72}"/>
              </a:ext>
            </a:extLst>
          </p:cNvPr>
          <p:cNvSpPr>
            <a:spLocks noGrp="1" noChangeArrowheads="1"/>
          </p:cNvSpPr>
          <p:nvPr>
            <p:ph type="sldNum" sz="quarter" idx="5"/>
          </p:nvPr>
        </p:nvSpPr>
        <p:spPr>
          <a:ln/>
        </p:spPr>
        <p:txBody>
          <a:bodyPr/>
          <a:lstStyle/>
          <a:p>
            <a:fld id="{906A6AF3-C71C-45CF-B846-56CD17AC09D8}" type="slidenum">
              <a:rPr lang="en-US" altLang="en-US"/>
              <a:pPr/>
              <a:t>7</a:t>
            </a:fld>
            <a:endParaRPr lang="en-US" altLang="en-US"/>
          </a:p>
        </p:txBody>
      </p:sp>
      <p:sp>
        <p:nvSpPr>
          <p:cNvPr id="94210" name="Rectangle 2">
            <a:extLst>
              <a:ext uri="{FF2B5EF4-FFF2-40B4-BE49-F238E27FC236}">
                <a16:creationId xmlns:a16="http://schemas.microsoft.com/office/drawing/2014/main" id="{BA6F59B3-5A8E-4216-8877-02DB3ADBCA6E}"/>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039B85C3-C5E3-45F0-897B-62C4F626853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D9EFFB-384B-4CA3-AA3D-7438F794271A}"/>
              </a:ext>
            </a:extLst>
          </p:cNvPr>
          <p:cNvSpPr>
            <a:spLocks noGrp="1" noChangeArrowheads="1"/>
          </p:cNvSpPr>
          <p:nvPr>
            <p:ph type="sldNum" sz="quarter" idx="5"/>
          </p:nvPr>
        </p:nvSpPr>
        <p:spPr>
          <a:ln/>
        </p:spPr>
        <p:txBody>
          <a:bodyPr/>
          <a:lstStyle/>
          <a:p>
            <a:fld id="{BD2F4228-8D32-4F23-8DF9-8787F14BEE0A}" type="slidenum">
              <a:rPr lang="en-US" altLang="en-US"/>
              <a:pPr/>
              <a:t>8</a:t>
            </a:fld>
            <a:endParaRPr lang="en-US" altLang="en-US"/>
          </a:p>
        </p:txBody>
      </p:sp>
      <p:sp>
        <p:nvSpPr>
          <p:cNvPr id="95234" name="Rectangle 2">
            <a:extLst>
              <a:ext uri="{FF2B5EF4-FFF2-40B4-BE49-F238E27FC236}">
                <a16:creationId xmlns:a16="http://schemas.microsoft.com/office/drawing/2014/main" id="{92B133AB-60C5-4C5E-8246-C7DF2C6AD314}"/>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03C852CE-61E9-4CA6-AB2B-6BC1D38494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C6C365-EAE6-4A84-9136-2BAE0FDC7F92}"/>
              </a:ext>
            </a:extLst>
          </p:cNvPr>
          <p:cNvSpPr>
            <a:spLocks noGrp="1" noChangeArrowheads="1"/>
          </p:cNvSpPr>
          <p:nvPr>
            <p:ph type="sldNum" sz="quarter" idx="5"/>
          </p:nvPr>
        </p:nvSpPr>
        <p:spPr>
          <a:ln/>
        </p:spPr>
        <p:txBody>
          <a:bodyPr/>
          <a:lstStyle/>
          <a:p>
            <a:fld id="{AC83FEB5-BDA9-427A-8F50-194095CAC274}" type="slidenum">
              <a:rPr lang="en-US" altLang="en-US"/>
              <a:pPr/>
              <a:t>10</a:t>
            </a:fld>
            <a:endParaRPr lang="en-US" altLang="en-US"/>
          </a:p>
        </p:txBody>
      </p:sp>
      <p:sp>
        <p:nvSpPr>
          <p:cNvPr id="96258" name="Rectangle 2">
            <a:extLst>
              <a:ext uri="{FF2B5EF4-FFF2-40B4-BE49-F238E27FC236}">
                <a16:creationId xmlns:a16="http://schemas.microsoft.com/office/drawing/2014/main" id="{60F89D7F-B9F7-4075-910C-466553CDE609}"/>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6DF4E5D9-B8E9-48BC-AED5-241CBC41627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3205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FE7232-CB8F-429E-AEF0-E9363E367CF9}"/>
              </a:ext>
            </a:extLst>
          </p:cNvPr>
          <p:cNvSpPr>
            <a:spLocks noGrp="1" noChangeArrowheads="1"/>
          </p:cNvSpPr>
          <p:nvPr>
            <p:ph type="sldNum" sz="quarter" idx="5"/>
          </p:nvPr>
        </p:nvSpPr>
        <p:spPr>
          <a:ln/>
        </p:spPr>
        <p:txBody>
          <a:bodyPr/>
          <a:lstStyle/>
          <a:p>
            <a:fld id="{847CBA2D-C366-42AD-9CE7-FA632053C3DD}" type="slidenum">
              <a:rPr lang="en-US" altLang="en-US"/>
              <a:pPr/>
              <a:t>11</a:t>
            </a:fld>
            <a:endParaRPr lang="en-US" altLang="en-US"/>
          </a:p>
        </p:txBody>
      </p:sp>
      <p:sp>
        <p:nvSpPr>
          <p:cNvPr id="97282" name="Rectangle 2">
            <a:extLst>
              <a:ext uri="{FF2B5EF4-FFF2-40B4-BE49-F238E27FC236}">
                <a16:creationId xmlns:a16="http://schemas.microsoft.com/office/drawing/2014/main" id="{9B8112ED-D4AE-4AF9-BCAF-4CB9B53CD142}"/>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324A8624-B50B-4D96-BD53-2B06F8C3545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CF1DD5-130E-42F3-8F9C-541A7093D959}"/>
              </a:ext>
            </a:extLst>
          </p:cNvPr>
          <p:cNvSpPr>
            <a:spLocks noGrp="1" noChangeArrowheads="1"/>
          </p:cNvSpPr>
          <p:nvPr>
            <p:ph type="sldNum" sz="quarter" idx="5"/>
          </p:nvPr>
        </p:nvSpPr>
        <p:spPr>
          <a:ln/>
        </p:spPr>
        <p:txBody>
          <a:bodyPr/>
          <a:lstStyle/>
          <a:p>
            <a:fld id="{D66F9F27-E4CF-4A83-9499-A9F855EE92DF}" type="slidenum">
              <a:rPr lang="en-US" altLang="en-US"/>
              <a:pPr/>
              <a:t>12</a:t>
            </a:fld>
            <a:endParaRPr lang="en-US" altLang="en-US"/>
          </a:p>
        </p:txBody>
      </p:sp>
      <p:sp>
        <p:nvSpPr>
          <p:cNvPr id="98306" name="Rectangle 2">
            <a:extLst>
              <a:ext uri="{FF2B5EF4-FFF2-40B4-BE49-F238E27FC236}">
                <a16:creationId xmlns:a16="http://schemas.microsoft.com/office/drawing/2014/main" id="{55246C12-E328-4534-8AE7-C14BEB5BBD45}"/>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B1013EC5-3401-440A-8FD2-836E9B27D8BE}"/>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B730B8CB-4C7A-46B3-93FA-15072C07FEF4}"/>
              </a:ext>
            </a:extLst>
          </p:cNvPr>
          <p:cNvSpPr>
            <a:spLocks noGrp="1" noChangeArrowheads="1"/>
          </p:cNvSpPr>
          <p:nvPr>
            <p:ph type="ctrTitle"/>
          </p:nvPr>
        </p:nvSpPr>
        <p:spPr>
          <a:xfrm>
            <a:off x="2209800" y="2057400"/>
            <a:ext cx="4343400" cy="1447800"/>
          </a:xfrm>
        </p:spPr>
        <p:txBody>
          <a:bodyPr/>
          <a:lstStyle>
            <a:lvl1pPr>
              <a:defRPr/>
            </a:lvl1pPr>
          </a:lstStyle>
          <a:p>
            <a:pPr lvl="0"/>
            <a:r>
              <a:rPr lang="en-US" altLang="en-US" noProof="0"/>
              <a:t>Click to edit Master title style</a:t>
            </a:r>
          </a:p>
        </p:txBody>
      </p:sp>
      <p:sp>
        <p:nvSpPr>
          <p:cNvPr id="87043" name="Rectangle 3">
            <a:extLst>
              <a:ext uri="{FF2B5EF4-FFF2-40B4-BE49-F238E27FC236}">
                <a16:creationId xmlns:a16="http://schemas.microsoft.com/office/drawing/2014/main" id="{321BBDF3-E8E2-4C92-B421-04F226CD442D}"/>
              </a:ext>
            </a:extLst>
          </p:cNvPr>
          <p:cNvSpPr>
            <a:spLocks noGrp="1" noChangeArrowheads="1"/>
          </p:cNvSpPr>
          <p:nvPr>
            <p:ph type="subTitle" idx="1"/>
          </p:nvPr>
        </p:nvSpPr>
        <p:spPr>
          <a:xfrm>
            <a:off x="2209800" y="4038600"/>
            <a:ext cx="4191000" cy="1143000"/>
          </a:xfrm>
        </p:spPr>
        <p:txBody>
          <a:bodyPr/>
          <a:lstStyle>
            <a:lvl1pPr marL="0" indent="0" algn="ctr">
              <a:buFontTx/>
              <a:buNone/>
              <a:defRPr/>
            </a:lvl1pPr>
          </a:lstStyle>
          <a:p>
            <a:pPr lvl="0"/>
            <a:r>
              <a:rPr lang="en-US" altLang="en-US" noProof="0"/>
              <a:t>Click to edit Master subtitle style</a:t>
            </a:r>
          </a:p>
        </p:txBody>
      </p:sp>
      <p:sp>
        <p:nvSpPr>
          <p:cNvPr id="87044" name="Rectangle 4">
            <a:extLst>
              <a:ext uri="{FF2B5EF4-FFF2-40B4-BE49-F238E27FC236}">
                <a16:creationId xmlns:a16="http://schemas.microsoft.com/office/drawing/2014/main" id="{8C27C1DA-E6DD-4045-A815-ED3F03320B07}"/>
              </a:ext>
            </a:extLst>
          </p:cNvPr>
          <p:cNvSpPr>
            <a:spLocks noGrp="1" noChangeArrowheads="1"/>
          </p:cNvSpPr>
          <p:nvPr>
            <p:ph type="dt" sz="half" idx="2"/>
          </p:nvPr>
        </p:nvSpPr>
        <p:spPr>
          <a:xfrm>
            <a:off x="7315200" y="6248400"/>
            <a:ext cx="1524000" cy="457200"/>
          </a:xfrm>
        </p:spPr>
        <p:txBody>
          <a:bodyPr/>
          <a:lstStyle>
            <a:lvl1pPr>
              <a:defRPr/>
            </a:lvl1pPr>
          </a:lstStyle>
          <a:p>
            <a:endParaRPr lang="en-US" altLang="en-US"/>
          </a:p>
        </p:txBody>
      </p:sp>
      <p:sp>
        <p:nvSpPr>
          <p:cNvPr id="87045" name="Rectangle 5">
            <a:extLst>
              <a:ext uri="{FF2B5EF4-FFF2-40B4-BE49-F238E27FC236}">
                <a16:creationId xmlns:a16="http://schemas.microsoft.com/office/drawing/2014/main" id="{8A75B7E5-597D-4374-9405-5191B932402D}"/>
              </a:ext>
            </a:extLst>
          </p:cNvPr>
          <p:cNvSpPr>
            <a:spLocks noGrp="1" noChangeArrowheads="1"/>
          </p:cNvSpPr>
          <p:nvPr>
            <p:ph type="ftr" sz="quarter" idx="3"/>
          </p:nvPr>
        </p:nvSpPr>
        <p:spPr>
          <a:xfrm>
            <a:off x="4114800" y="6248400"/>
            <a:ext cx="2895600" cy="457200"/>
          </a:xfrm>
        </p:spPr>
        <p:txBody>
          <a:bodyPr/>
          <a:lstStyle>
            <a:lvl1pPr>
              <a:defRPr/>
            </a:lvl1pPr>
          </a:lstStyle>
          <a:p>
            <a:endParaRPr lang="en-US" altLang="en-US"/>
          </a:p>
        </p:txBody>
      </p:sp>
      <p:sp>
        <p:nvSpPr>
          <p:cNvPr id="87046" name="Rectangle 6">
            <a:extLst>
              <a:ext uri="{FF2B5EF4-FFF2-40B4-BE49-F238E27FC236}">
                <a16:creationId xmlns:a16="http://schemas.microsoft.com/office/drawing/2014/main" id="{0AFF8717-9E89-402E-8C3A-F6D4968517DF}"/>
              </a:ext>
            </a:extLst>
          </p:cNvPr>
          <p:cNvSpPr>
            <a:spLocks noGrp="1" noChangeArrowheads="1"/>
          </p:cNvSpPr>
          <p:nvPr>
            <p:ph type="sldNum" sz="quarter" idx="4"/>
          </p:nvPr>
        </p:nvSpPr>
        <p:spPr>
          <a:xfrm>
            <a:off x="2590800" y="6248400"/>
            <a:ext cx="1219200" cy="457200"/>
          </a:xfrm>
        </p:spPr>
        <p:txBody>
          <a:bodyPr/>
          <a:lstStyle>
            <a:lvl1pPr>
              <a:defRPr/>
            </a:lvl1pPr>
          </a:lstStyle>
          <a:p>
            <a:fld id="{C684F225-9ABE-4379-A516-898177B47D3C}" type="slidenum">
              <a:rPr lang="en-US" altLang="en-US"/>
              <a:pPr/>
              <a:t>‹#›</a:t>
            </a:fld>
            <a:endParaRPr lang="en-US" altLang="en-US"/>
          </a:p>
        </p:txBody>
      </p:sp>
      <p:grpSp>
        <p:nvGrpSpPr>
          <p:cNvPr id="87047" name="Group 7">
            <a:extLst>
              <a:ext uri="{FF2B5EF4-FFF2-40B4-BE49-F238E27FC236}">
                <a16:creationId xmlns:a16="http://schemas.microsoft.com/office/drawing/2014/main" id="{F03F43D8-BA50-438F-9D03-D5F21CA57DAA}"/>
              </a:ext>
            </a:extLst>
          </p:cNvPr>
          <p:cNvGrpSpPr>
            <a:grpSpLocks/>
          </p:cNvGrpSpPr>
          <p:nvPr/>
        </p:nvGrpSpPr>
        <p:grpSpPr bwMode="auto">
          <a:xfrm>
            <a:off x="1016000" y="0"/>
            <a:ext cx="5867400" cy="3822700"/>
            <a:chOff x="640" y="0"/>
            <a:chExt cx="3696" cy="2408"/>
          </a:xfrm>
        </p:grpSpPr>
        <p:sp>
          <p:nvSpPr>
            <p:cNvPr id="87048" name="Rectangle 8">
              <a:extLst>
                <a:ext uri="{FF2B5EF4-FFF2-40B4-BE49-F238E27FC236}">
                  <a16:creationId xmlns:a16="http://schemas.microsoft.com/office/drawing/2014/main" id="{2001AD4C-2097-4139-AD90-4F04BAB6EF7D}"/>
                </a:ext>
              </a:extLst>
            </p:cNvPr>
            <p:cNvSpPr>
              <a:spLocks noChangeArrowheads="1"/>
            </p:cNvSpPr>
            <p:nvPr/>
          </p:nvSpPr>
          <p:spPr bwMode="auto">
            <a:xfrm>
              <a:off x="1184" y="1368"/>
              <a:ext cx="3152" cy="1040"/>
            </a:xfrm>
            <a:prstGeom prst="rect">
              <a:avLst/>
            </a:prstGeom>
            <a:noFill/>
            <a:ln w="9525">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9" name="Rectangle 9">
              <a:extLst>
                <a:ext uri="{FF2B5EF4-FFF2-40B4-BE49-F238E27FC236}">
                  <a16:creationId xmlns:a16="http://schemas.microsoft.com/office/drawing/2014/main" id="{F5FDFA03-244F-45FD-8A16-8A096E3ECD4C}"/>
                </a:ext>
              </a:extLst>
            </p:cNvPr>
            <p:cNvSpPr>
              <a:spLocks noChangeArrowheads="1"/>
            </p:cNvSpPr>
            <p:nvPr/>
          </p:nvSpPr>
          <p:spPr bwMode="auto">
            <a:xfrm>
              <a:off x="1333" y="1232"/>
              <a:ext cx="2859" cy="1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0" name="Freeform 10">
              <a:extLst>
                <a:ext uri="{FF2B5EF4-FFF2-40B4-BE49-F238E27FC236}">
                  <a16:creationId xmlns:a16="http://schemas.microsoft.com/office/drawing/2014/main" id="{7855A636-110D-4735-996C-A5660DD783E0}"/>
                </a:ext>
              </a:extLst>
            </p:cNvPr>
            <p:cNvSpPr>
              <a:spLocks/>
            </p:cNvSpPr>
            <p:nvPr/>
          </p:nvSpPr>
          <p:spPr bwMode="auto">
            <a:xfrm>
              <a:off x="640" y="0"/>
              <a:ext cx="683" cy="1744"/>
            </a:xfrm>
            <a:custGeom>
              <a:avLst/>
              <a:gdLst>
                <a:gd name="T0" fmla="*/ 0 w 624"/>
                <a:gd name="T1" fmla="*/ 0 h 1416"/>
                <a:gd name="T2" fmla="*/ 0 w 624"/>
                <a:gd name="T3" fmla="*/ 1416 h 1416"/>
                <a:gd name="T4" fmla="*/ 624 w 624"/>
                <a:gd name="T5" fmla="*/ 1416 h 1416"/>
              </a:gdLst>
              <a:ahLst/>
              <a:cxnLst>
                <a:cxn ang="0">
                  <a:pos x="T0" y="T1"/>
                </a:cxn>
                <a:cxn ang="0">
                  <a:pos x="T2" y="T3"/>
                </a:cxn>
                <a:cxn ang="0">
                  <a:pos x="T4" y="T5"/>
                </a:cxn>
              </a:cxnLst>
              <a:rect l="0" t="0" r="r" b="b"/>
              <a:pathLst>
                <a:path w="624" h="1416">
                  <a:moveTo>
                    <a:pt x="0" y="0"/>
                  </a:moveTo>
                  <a:lnTo>
                    <a:pt x="0" y="1416"/>
                  </a:lnTo>
                  <a:lnTo>
                    <a:pt x="624" y="141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1" name="Freeform 11">
              <a:extLst>
                <a:ext uri="{FF2B5EF4-FFF2-40B4-BE49-F238E27FC236}">
                  <a16:creationId xmlns:a16="http://schemas.microsoft.com/office/drawing/2014/main" id="{B7243EFD-9EBA-4C4A-964A-5B66B291BD81}"/>
                </a:ext>
              </a:extLst>
            </p:cNvPr>
            <p:cNvSpPr>
              <a:spLocks/>
            </p:cNvSpPr>
            <p:nvPr/>
          </p:nvSpPr>
          <p:spPr bwMode="auto">
            <a:xfrm>
              <a:off x="768" y="0"/>
              <a:ext cx="416" cy="2028"/>
            </a:xfrm>
            <a:custGeom>
              <a:avLst/>
              <a:gdLst>
                <a:gd name="T0" fmla="*/ 0 w 624"/>
                <a:gd name="T1" fmla="*/ 0 h 1416"/>
                <a:gd name="T2" fmla="*/ 0 w 624"/>
                <a:gd name="T3" fmla="*/ 1416 h 1416"/>
                <a:gd name="T4" fmla="*/ 624 w 624"/>
                <a:gd name="T5" fmla="*/ 1416 h 1416"/>
              </a:gdLst>
              <a:ahLst/>
              <a:cxnLst>
                <a:cxn ang="0">
                  <a:pos x="T0" y="T1"/>
                </a:cxn>
                <a:cxn ang="0">
                  <a:pos x="T2" y="T3"/>
                </a:cxn>
                <a:cxn ang="0">
                  <a:pos x="T4" y="T5"/>
                </a:cxn>
              </a:cxnLst>
              <a:rect l="0" t="0" r="r" b="b"/>
              <a:pathLst>
                <a:path w="624" h="1416">
                  <a:moveTo>
                    <a:pt x="0" y="0"/>
                  </a:moveTo>
                  <a:lnTo>
                    <a:pt x="0" y="1416"/>
                  </a:lnTo>
                  <a:lnTo>
                    <a:pt x="624" y="1416"/>
                  </a:lnTo>
                </a:path>
              </a:pathLst>
            </a:custGeom>
            <a:noFill/>
            <a:ln w="9525">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CA28-66B8-4EE7-ABDC-A52DCFC500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06470-50F6-4879-93FB-4645DBA8FB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FA365-085C-4F02-8786-C57834D269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2D3F0E-B97C-4E8A-A23E-4238362121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A86EDC-6EFF-4E33-9B8A-485998342580}"/>
              </a:ext>
            </a:extLst>
          </p:cNvPr>
          <p:cNvSpPr>
            <a:spLocks noGrp="1"/>
          </p:cNvSpPr>
          <p:nvPr>
            <p:ph type="sldNum" sz="quarter" idx="12"/>
          </p:nvPr>
        </p:nvSpPr>
        <p:spPr/>
        <p:txBody>
          <a:bodyPr/>
          <a:lstStyle>
            <a:lvl1pPr>
              <a:defRPr/>
            </a:lvl1pPr>
          </a:lstStyle>
          <a:p>
            <a:fld id="{0D49DEB3-9718-4B1C-AA6B-895AC1C6A931}" type="slidenum">
              <a:rPr lang="en-US" altLang="en-US"/>
              <a:pPr/>
              <a:t>‹#›</a:t>
            </a:fld>
            <a:endParaRPr lang="en-US" altLang="en-US"/>
          </a:p>
        </p:txBody>
      </p:sp>
    </p:spTree>
    <p:extLst>
      <p:ext uri="{BB962C8B-B14F-4D97-AF65-F5344CB8AC3E}">
        <p14:creationId xmlns:p14="http://schemas.microsoft.com/office/powerpoint/2010/main" val="40144929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443D8-C71C-4596-ABC0-317137EB4198}"/>
              </a:ext>
            </a:extLst>
          </p:cNvPr>
          <p:cNvSpPr>
            <a:spLocks noGrp="1"/>
          </p:cNvSpPr>
          <p:nvPr>
            <p:ph type="title" orient="vert"/>
          </p:nvPr>
        </p:nvSpPr>
        <p:spPr>
          <a:xfrm>
            <a:off x="5562600" y="381000"/>
            <a:ext cx="1676400" cy="5334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977023-F33D-4894-843F-CB99412934AC}"/>
              </a:ext>
            </a:extLst>
          </p:cNvPr>
          <p:cNvSpPr>
            <a:spLocks noGrp="1"/>
          </p:cNvSpPr>
          <p:nvPr>
            <p:ph type="body" orient="vert" idx="1"/>
          </p:nvPr>
        </p:nvSpPr>
        <p:spPr>
          <a:xfrm>
            <a:off x="533400" y="381000"/>
            <a:ext cx="48768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65217-AD16-4B1D-843E-1CEA885974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AE0B831-FB5F-4865-A20B-5EC17F31B23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44E226-7AC6-4AB9-8173-586C2D4E46F0}"/>
              </a:ext>
            </a:extLst>
          </p:cNvPr>
          <p:cNvSpPr>
            <a:spLocks noGrp="1"/>
          </p:cNvSpPr>
          <p:nvPr>
            <p:ph type="sldNum" sz="quarter" idx="12"/>
          </p:nvPr>
        </p:nvSpPr>
        <p:spPr/>
        <p:txBody>
          <a:bodyPr/>
          <a:lstStyle>
            <a:lvl1pPr>
              <a:defRPr/>
            </a:lvl1pPr>
          </a:lstStyle>
          <a:p>
            <a:fld id="{80EB114E-8FFA-4CEC-9611-9E5EC38EE6F2}" type="slidenum">
              <a:rPr lang="en-US" altLang="en-US"/>
              <a:pPr/>
              <a:t>‹#›</a:t>
            </a:fld>
            <a:endParaRPr lang="en-US" altLang="en-US"/>
          </a:p>
        </p:txBody>
      </p:sp>
    </p:spTree>
    <p:extLst>
      <p:ext uri="{BB962C8B-B14F-4D97-AF65-F5344CB8AC3E}">
        <p14:creationId xmlns:p14="http://schemas.microsoft.com/office/powerpoint/2010/main" val="19327705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A418-303C-4CA4-B314-139CCF1ADF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E6B104-8277-405C-8307-372129335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E9D4A-9BAF-48F4-9904-30DFA6152E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305D65-4B93-4892-A35A-0E535AC0C57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EDAFD0-B0AD-4D46-A85C-90E62FEAEA89}"/>
              </a:ext>
            </a:extLst>
          </p:cNvPr>
          <p:cNvSpPr>
            <a:spLocks noGrp="1"/>
          </p:cNvSpPr>
          <p:nvPr>
            <p:ph type="sldNum" sz="quarter" idx="12"/>
          </p:nvPr>
        </p:nvSpPr>
        <p:spPr/>
        <p:txBody>
          <a:bodyPr/>
          <a:lstStyle>
            <a:lvl1pPr>
              <a:defRPr/>
            </a:lvl1pPr>
          </a:lstStyle>
          <a:p>
            <a:fld id="{C17991C6-DC82-4A10-BDA1-B9A902F5CB21}" type="slidenum">
              <a:rPr lang="en-US" altLang="en-US"/>
              <a:pPr/>
              <a:t>‹#›</a:t>
            </a:fld>
            <a:endParaRPr lang="en-US" altLang="en-US"/>
          </a:p>
        </p:txBody>
      </p:sp>
    </p:spTree>
    <p:extLst>
      <p:ext uri="{BB962C8B-B14F-4D97-AF65-F5344CB8AC3E}">
        <p14:creationId xmlns:p14="http://schemas.microsoft.com/office/powerpoint/2010/main" val="13876821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1FF6-0911-48C4-8226-EF0E9B79AF7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4C300-A5B8-4AF4-A8E0-5DF5E0B5164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8F54011-B7DD-4C57-A49B-CD5DECDBB05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13E842-E69A-4260-B7A7-81A112C8A5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B41EF4-354E-4871-A31A-F8FD0BEE5E17}"/>
              </a:ext>
            </a:extLst>
          </p:cNvPr>
          <p:cNvSpPr>
            <a:spLocks noGrp="1"/>
          </p:cNvSpPr>
          <p:nvPr>
            <p:ph type="sldNum" sz="quarter" idx="12"/>
          </p:nvPr>
        </p:nvSpPr>
        <p:spPr/>
        <p:txBody>
          <a:bodyPr/>
          <a:lstStyle>
            <a:lvl1pPr>
              <a:defRPr/>
            </a:lvl1pPr>
          </a:lstStyle>
          <a:p>
            <a:fld id="{F90D7131-B283-4409-A18F-262E9BAA4045}" type="slidenum">
              <a:rPr lang="en-US" altLang="en-US"/>
              <a:pPr/>
              <a:t>‹#›</a:t>
            </a:fld>
            <a:endParaRPr lang="en-US" altLang="en-US"/>
          </a:p>
        </p:txBody>
      </p:sp>
    </p:spTree>
    <p:extLst>
      <p:ext uri="{BB962C8B-B14F-4D97-AF65-F5344CB8AC3E}">
        <p14:creationId xmlns:p14="http://schemas.microsoft.com/office/powerpoint/2010/main" val="12735886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43BB-7A4F-448A-A059-4186C746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319FB-C473-465B-A971-A765DA02A742}"/>
              </a:ext>
            </a:extLst>
          </p:cNvPr>
          <p:cNvSpPr>
            <a:spLocks noGrp="1"/>
          </p:cNvSpPr>
          <p:nvPr>
            <p:ph sz="half" idx="1"/>
          </p:nvPr>
        </p:nvSpPr>
        <p:spPr>
          <a:xfrm>
            <a:off x="1828800" y="1676400"/>
            <a:ext cx="2628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B285-2372-4AD7-BD36-A7D70918FF84}"/>
              </a:ext>
            </a:extLst>
          </p:cNvPr>
          <p:cNvSpPr>
            <a:spLocks noGrp="1"/>
          </p:cNvSpPr>
          <p:nvPr>
            <p:ph sz="half" idx="2"/>
          </p:nvPr>
        </p:nvSpPr>
        <p:spPr>
          <a:xfrm>
            <a:off x="4610100" y="1676400"/>
            <a:ext cx="2628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64B6FC-C607-435B-B937-957FFE4FE58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01C429B-D5F4-4955-9001-C005812ABCD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7CA753-A896-436A-A835-FC3790BCD965}"/>
              </a:ext>
            </a:extLst>
          </p:cNvPr>
          <p:cNvSpPr>
            <a:spLocks noGrp="1"/>
          </p:cNvSpPr>
          <p:nvPr>
            <p:ph type="sldNum" sz="quarter" idx="12"/>
          </p:nvPr>
        </p:nvSpPr>
        <p:spPr/>
        <p:txBody>
          <a:bodyPr/>
          <a:lstStyle>
            <a:lvl1pPr>
              <a:defRPr/>
            </a:lvl1pPr>
          </a:lstStyle>
          <a:p>
            <a:fld id="{03431F60-7953-4C27-BD07-F07987A4CF1F}" type="slidenum">
              <a:rPr lang="en-US" altLang="en-US"/>
              <a:pPr/>
              <a:t>‹#›</a:t>
            </a:fld>
            <a:endParaRPr lang="en-US" altLang="en-US"/>
          </a:p>
        </p:txBody>
      </p:sp>
    </p:spTree>
    <p:extLst>
      <p:ext uri="{BB962C8B-B14F-4D97-AF65-F5344CB8AC3E}">
        <p14:creationId xmlns:p14="http://schemas.microsoft.com/office/powerpoint/2010/main" val="23093747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6690-4C37-4E4A-9074-15C8CFE65CF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BE92A-57C2-48D9-9944-A6FA815D193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C458D-A80A-4752-ABC7-D445F4D9947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6E4CAC-26DA-4162-83F3-9A23ED1A2B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33366-28E9-469A-A402-0EC1707674D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4A06ED-46B0-42AE-8F7C-1A56C18E192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3D558C5-35E8-48CB-83D4-88F9829D71D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55B0894-B075-4EBF-B6E4-6EC5440FD5D9}"/>
              </a:ext>
            </a:extLst>
          </p:cNvPr>
          <p:cNvSpPr>
            <a:spLocks noGrp="1"/>
          </p:cNvSpPr>
          <p:nvPr>
            <p:ph type="sldNum" sz="quarter" idx="12"/>
          </p:nvPr>
        </p:nvSpPr>
        <p:spPr/>
        <p:txBody>
          <a:bodyPr/>
          <a:lstStyle>
            <a:lvl1pPr>
              <a:defRPr/>
            </a:lvl1pPr>
          </a:lstStyle>
          <a:p>
            <a:fld id="{48072522-E984-4821-A013-ED0C39CC6407}" type="slidenum">
              <a:rPr lang="en-US" altLang="en-US"/>
              <a:pPr/>
              <a:t>‹#›</a:t>
            </a:fld>
            <a:endParaRPr lang="en-US" altLang="en-US"/>
          </a:p>
        </p:txBody>
      </p:sp>
    </p:spTree>
    <p:extLst>
      <p:ext uri="{BB962C8B-B14F-4D97-AF65-F5344CB8AC3E}">
        <p14:creationId xmlns:p14="http://schemas.microsoft.com/office/powerpoint/2010/main" val="34839683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2DF3-31F7-4A80-9BCE-2B30FD494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B143BB-8ABE-49AF-B477-02E3C207CC8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D8C201B-6AF1-4D4C-85A8-B748BAEB835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22BBC9-AA99-41BB-B59B-EB95B3448409}"/>
              </a:ext>
            </a:extLst>
          </p:cNvPr>
          <p:cNvSpPr>
            <a:spLocks noGrp="1"/>
          </p:cNvSpPr>
          <p:nvPr>
            <p:ph type="sldNum" sz="quarter" idx="12"/>
          </p:nvPr>
        </p:nvSpPr>
        <p:spPr/>
        <p:txBody>
          <a:bodyPr/>
          <a:lstStyle>
            <a:lvl1pPr>
              <a:defRPr/>
            </a:lvl1pPr>
          </a:lstStyle>
          <a:p>
            <a:fld id="{0FF6AD95-8F3A-475E-8CAD-15E5CD07106D}" type="slidenum">
              <a:rPr lang="en-US" altLang="en-US"/>
              <a:pPr/>
              <a:t>‹#›</a:t>
            </a:fld>
            <a:endParaRPr lang="en-US" altLang="en-US"/>
          </a:p>
        </p:txBody>
      </p:sp>
    </p:spTree>
    <p:extLst>
      <p:ext uri="{BB962C8B-B14F-4D97-AF65-F5344CB8AC3E}">
        <p14:creationId xmlns:p14="http://schemas.microsoft.com/office/powerpoint/2010/main" val="41565952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029E2-5E42-45DE-AA4F-A3A10BBBD31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5DA2B65-2224-45DE-B55F-0A5DFAC1716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18553FA-87FF-4E2D-A948-E875CFDA0ED9}"/>
              </a:ext>
            </a:extLst>
          </p:cNvPr>
          <p:cNvSpPr>
            <a:spLocks noGrp="1"/>
          </p:cNvSpPr>
          <p:nvPr>
            <p:ph type="sldNum" sz="quarter" idx="12"/>
          </p:nvPr>
        </p:nvSpPr>
        <p:spPr/>
        <p:txBody>
          <a:bodyPr/>
          <a:lstStyle>
            <a:lvl1pPr>
              <a:defRPr/>
            </a:lvl1pPr>
          </a:lstStyle>
          <a:p>
            <a:fld id="{9A67BB8A-0BFB-4D47-8A8C-140BD70D6CAA}" type="slidenum">
              <a:rPr lang="en-US" altLang="en-US"/>
              <a:pPr/>
              <a:t>‹#›</a:t>
            </a:fld>
            <a:endParaRPr lang="en-US" altLang="en-US"/>
          </a:p>
        </p:txBody>
      </p:sp>
    </p:spTree>
    <p:extLst>
      <p:ext uri="{BB962C8B-B14F-4D97-AF65-F5344CB8AC3E}">
        <p14:creationId xmlns:p14="http://schemas.microsoft.com/office/powerpoint/2010/main" val="20648830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1AFD-DA7C-4B63-997C-57555807D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235FCC-53E1-48F0-921F-9C04F9C6D7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E06650-D3CF-40D2-85E7-B3B7E82F58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A5F30-6746-4F71-BA4E-AC8F8F225D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FC00815-5717-4F1B-B3A1-07FA03B7EE9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9926AB-CD0A-4031-B517-756987EFDC29}"/>
              </a:ext>
            </a:extLst>
          </p:cNvPr>
          <p:cNvSpPr>
            <a:spLocks noGrp="1"/>
          </p:cNvSpPr>
          <p:nvPr>
            <p:ph type="sldNum" sz="quarter" idx="12"/>
          </p:nvPr>
        </p:nvSpPr>
        <p:spPr/>
        <p:txBody>
          <a:bodyPr/>
          <a:lstStyle>
            <a:lvl1pPr>
              <a:defRPr/>
            </a:lvl1pPr>
          </a:lstStyle>
          <a:p>
            <a:fld id="{28D546F2-1A76-4928-A0BF-9F9CDAA92C50}" type="slidenum">
              <a:rPr lang="en-US" altLang="en-US"/>
              <a:pPr/>
              <a:t>‹#›</a:t>
            </a:fld>
            <a:endParaRPr lang="en-US" altLang="en-US"/>
          </a:p>
        </p:txBody>
      </p:sp>
    </p:spTree>
    <p:extLst>
      <p:ext uri="{BB962C8B-B14F-4D97-AF65-F5344CB8AC3E}">
        <p14:creationId xmlns:p14="http://schemas.microsoft.com/office/powerpoint/2010/main" val="1591353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4621-B954-4D2D-BCE8-C0ACC4DDDA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EA7E5-BF75-4871-BA9C-253C7A667F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E4A877-E457-4045-95DC-9288241F8F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E67DA-0F0C-4888-B877-8B8F6B5462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89BC427-7EE8-4A6B-AEA6-5B6608E88E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230E7D-4651-423E-AB3D-0791206847BF}"/>
              </a:ext>
            </a:extLst>
          </p:cNvPr>
          <p:cNvSpPr>
            <a:spLocks noGrp="1"/>
          </p:cNvSpPr>
          <p:nvPr>
            <p:ph type="sldNum" sz="quarter" idx="12"/>
          </p:nvPr>
        </p:nvSpPr>
        <p:spPr/>
        <p:txBody>
          <a:bodyPr/>
          <a:lstStyle>
            <a:lvl1pPr>
              <a:defRPr/>
            </a:lvl1pPr>
          </a:lstStyle>
          <a:p>
            <a:fld id="{E92A555B-E1A6-4235-8B28-8C42323548E5}" type="slidenum">
              <a:rPr lang="en-US" altLang="en-US"/>
              <a:pPr/>
              <a:t>‹#›</a:t>
            </a:fld>
            <a:endParaRPr lang="en-US" altLang="en-US"/>
          </a:p>
        </p:txBody>
      </p:sp>
    </p:spTree>
    <p:extLst>
      <p:ext uri="{BB962C8B-B14F-4D97-AF65-F5344CB8AC3E}">
        <p14:creationId xmlns:p14="http://schemas.microsoft.com/office/powerpoint/2010/main" val="3290685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C9EE6C4-92B3-49E6-B801-035A58903963}"/>
              </a:ext>
            </a:extLst>
          </p:cNvPr>
          <p:cNvSpPr>
            <a:spLocks noGrp="1" noChangeArrowheads="1"/>
          </p:cNvSpPr>
          <p:nvPr>
            <p:ph type="title"/>
          </p:nvPr>
        </p:nvSpPr>
        <p:spPr bwMode="auto">
          <a:xfrm>
            <a:off x="533400" y="381000"/>
            <a:ext cx="5638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6019" name="Rectangle 3">
            <a:extLst>
              <a:ext uri="{FF2B5EF4-FFF2-40B4-BE49-F238E27FC236}">
                <a16:creationId xmlns:a16="http://schemas.microsoft.com/office/drawing/2014/main" id="{B8B59EA8-3809-4CA1-BFD3-1943BAC4B941}"/>
              </a:ext>
            </a:extLst>
          </p:cNvPr>
          <p:cNvSpPr>
            <a:spLocks noGrp="1" noChangeArrowheads="1"/>
          </p:cNvSpPr>
          <p:nvPr>
            <p:ph type="body" idx="1"/>
          </p:nvPr>
        </p:nvSpPr>
        <p:spPr bwMode="auto">
          <a:xfrm>
            <a:off x="1828800" y="1676400"/>
            <a:ext cx="5410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0" name="Rectangle 4">
            <a:extLst>
              <a:ext uri="{FF2B5EF4-FFF2-40B4-BE49-F238E27FC236}">
                <a16:creationId xmlns:a16="http://schemas.microsoft.com/office/drawing/2014/main" id="{B16E173F-66A3-4B45-9546-CE57A7239AA5}"/>
              </a:ext>
            </a:extLst>
          </p:cNvPr>
          <p:cNvSpPr>
            <a:spLocks noGrp="1" noChangeArrowheads="1"/>
          </p:cNvSpPr>
          <p:nvPr>
            <p:ph type="dt" sz="half" idx="2"/>
          </p:nvPr>
        </p:nvSpPr>
        <p:spPr bwMode="auto">
          <a:xfrm>
            <a:off x="6400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ltLang="en-US"/>
          </a:p>
        </p:txBody>
      </p:sp>
      <p:sp>
        <p:nvSpPr>
          <p:cNvPr id="86021" name="Rectangle 5">
            <a:extLst>
              <a:ext uri="{FF2B5EF4-FFF2-40B4-BE49-F238E27FC236}">
                <a16:creationId xmlns:a16="http://schemas.microsoft.com/office/drawing/2014/main" id="{8EA7A772-D357-42A2-9449-7D1B4639ADA8}"/>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86022" name="Rectangle 6">
            <a:extLst>
              <a:ext uri="{FF2B5EF4-FFF2-40B4-BE49-F238E27FC236}">
                <a16:creationId xmlns:a16="http://schemas.microsoft.com/office/drawing/2014/main" id="{EEE6CC08-E719-4B81-9834-9094D13A0C6B}"/>
              </a:ext>
            </a:extLst>
          </p:cNvPr>
          <p:cNvSpPr>
            <a:spLocks noGrp="1" noChangeArrowheads="1"/>
          </p:cNvSpPr>
          <p:nvPr>
            <p:ph type="sldNum" sz="quarter" idx="4"/>
          </p:nvPr>
        </p:nvSpPr>
        <p:spPr bwMode="auto">
          <a:xfrm>
            <a:off x="1828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fld id="{310B106D-9D36-48BB-A98C-EBFC6B2AF09E}" type="slidenum">
              <a:rPr lang="en-US" altLang="en-US"/>
              <a:pPr/>
              <a:t>‹#›</a:t>
            </a:fld>
            <a:endParaRPr lang="en-US" altLang="en-US"/>
          </a:p>
        </p:txBody>
      </p:sp>
      <p:grpSp>
        <p:nvGrpSpPr>
          <p:cNvPr id="86023" name="Group 7">
            <a:extLst>
              <a:ext uri="{FF2B5EF4-FFF2-40B4-BE49-F238E27FC236}">
                <a16:creationId xmlns:a16="http://schemas.microsoft.com/office/drawing/2014/main" id="{1B94CEC1-16AA-4703-BB29-B36FE5B8DE4C}"/>
              </a:ext>
            </a:extLst>
          </p:cNvPr>
          <p:cNvGrpSpPr>
            <a:grpSpLocks/>
          </p:cNvGrpSpPr>
          <p:nvPr/>
        </p:nvGrpSpPr>
        <p:grpSpPr bwMode="auto">
          <a:xfrm>
            <a:off x="304800" y="165100"/>
            <a:ext cx="8813800" cy="6692900"/>
            <a:chOff x="192" y="104"/>
            <a:chExt cx="5552" cy="4216"/>
          </a:xfrm>
        </p:grpSpPr>
        <p:sp>
          <p:nvSpPr>
            <p:cNvPr id="86024" name="Rectangle 8">
              <a:extLst>
                <a:ext uri="{FF2B5EF4-FFF2-40B4-BE49-F238E27FC236}">
                  <a16:creationId xmlns:a16="http://schemas.microsoft.com/office/drawing/2014/main" id="{FFF751F7-0408-46C2-825A-8A0203E81B0F}"/>
                </a:ext>
              </a:extLst>
            </p:cNvPr>
            <p:cNvSpPr>
              <a:spLocks noChangeArrowheads="1"/>
            </p:cNvSpPr>
            <p:nvPr/>
          </p:nvSpPr>
          <p:spPr bwMode="auto">
            <a:xfrm>
              <a:off x="192" y="104"/>
              <a:ext cx="3763" cy="640"/>
            </a:xfrm>
            <a:prstGeom prst="rect">
              <a:avLst/>
            </a:prstGeom>
            <a:noFill/>
            <a:ln w="9525">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Rectangle 9">
              <a:extLst>
                <a:ext uri="{FF2B5EF4-FFF2-40B4-BE49-F238E27FC236}">
                  <a16:creationId xmlns:a16="http://schemas.microsoft.com/office/drawing/2014/main" id="{55DB8848-7BC9-4E25-94AE-71635A18E584}"/>
                </a:ext>
              </a:extLst>
            </p:cNvPr>
            <p:cNvSpPr>
              <a:spLocks noChangeArrowheads="1"/>
            </p:cNvSpPr>
            <p:nvPr/>
          </p:nvSpPr>
          <p:spPr bwMode="auto">
            <a:xfrm>
              <a:off x="296" y="192"/>
              <a:ext cx="3817" cy="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Line 10">
              <a:extLst>
                <a:ext uri="{FF2B5EF4-FFF2-40B4-BE49-F238E27FC236}">
                  <a16:creationId xmlns:a16="http://schemas.microsoft.com/office/drawing/2014/main" id="{FFA988FC-ADDE-46A5-A92B-C41AB6C97472}"/>
                </a:ext>
              </a:extLst>
            </p:cNvPr>
            <p:cNvSpPr>
              <a:spLocks noChangeShapeType="1"/>
            </p:cNvSpPr>
            <p:nvPr/>
          </p:nvSpPr>
          <p:spPr bwMode="auto">
            <a:xfrm>
              <a:off x="1112" y="751"/>
              <a:ext cx="0" cy="35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Freeform 11">
              <a:extLst>
                <a:ext uri="{FF2B5EF4-FFF2-40B4-BE49-F238E27FC236}">
                  <a16:creationId xmlns:a16="http://schemas.microsoft.com/office/drawing/2014/main" id="{C3F05F10-63E8-4712-A3B6-12D00CBC141E}"/>
                </a:ext>
              </a:extLst>
            </p:cNvPr>
            <p:cNvSpPr>
              <a:spLocks/>
            </p:cNvSpPr>
            <p:nvPr/>
          </p:nvSpPr>
          <p:spPr bwMode="auto">
            <a:xfrm>
              <a:off x="640" y="680"/>
              <a:ext cx="5104" cy="1792"/>
            </a:xfrm>
            <a:custGeom>
              <a:avLst/>
              <a:gdLst>
                <a:gd name="T0" fmla="*/ 4816 w 4816"/>
                <a:gd name="T1" fmla="*/ 0 h 1984"/>
                <a:gd name="T2" fmla="*/ 0 w 4816"/>
                <a:gd name="T3" fmla="*/ 0 h 1984"/>
                <a:gd name="T4" fmla="*/ 0 w 4816"/>
                <a:gd name="T5" fmla="*/ 1984 h 1984"/>
                <a:gd name="T6" fmla="*/ 448 w 4816"/>
                <a:gd name="T7" fmla="*/ 1984 h 1984"/>
              </a:gdLst>
              <a:ahLst/>
              <a:cxnLst>
                <a:cxn ang="0">
                  <a:pos x="T0" y="T1"/>
                </a:cxn>
                <a:cxn ang="0">
                  <a:pos x="T2" y="T3"/>
                </a:cxn>
                <a:cxn ang="0">
                  <a:pos x="T4" y="T5"/>
                </a:cxn>
                <a:cxn ang="0">
                  <a:pos x="T6" y="T7"/>
                </a:cxn>
              </a:cxnLst>
              <a:rect l="0" t="0" r="r" b="b"/>
              <a:pathLst>
                <a:path w="4816" h="1984">
                  <a:moveTo>
                    <a:pt x="4816" y="0"/>
                  </a:moveTo>
                  <a:lnTo>
                    <a:pt x="0" y="0"/>
                  </a:lnTo>
                  <a:lnTo>
                    <a:pt x="0" y="1984"/>
                  </a:lnTo>
                  <a:lnTo>
                    <a:pt x="448" y="1984"/>
                  </a:lnTo>
                </a:path>
              </a:pathLst>
            </a:custGeom>
            <a:noFill/>
            <a:ln w="9525">
              <a:solidFill>
                <a:srgbClr val="99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Black" panose="020B0A04020102020204" pitchFamily="34" charset="0"/>
        </a:defRPr>
      </a:lvl2pPr>
      <a:lvl3pPr algn="l" rtl="0" fontAlgn="base">
        <a:spcBef>
          <a:spcPct val="0"/>
        </a:spcBef>
        <a:spcAft>
          <a:spcPct val="0"/>
        </a:spcAft>
        <a:defRPr sz="2800">
          <a:solidFill>
            <a:schemeClr val="tx2"/>
          </a:solidFill>
          <a:latin typeface="Arial Black" panose="020B0A04020102020204" pitchFamily="34" charset="0"/>
        </a:defRPr>
      </a:lvl3pPr>
      <a:lvl4pPr algn="l" rtl="0" fontAlgn="base">
        <a:spcBef>
          <a:spcPct val="0"/>
        </a:spcBef>
        <a:spcAft>
          <a:spcPct val="0"/>
        </a:spcAft>
        <a:defRPr sz="2800">
          <a:solidFill>
            <a:schemeClr val="tx2"/>
          </a:solidFill>
          <a:latin typeface="Arial Black" panose="020B0A04020102020204" pitchFamily="34" charset="0"/>
        </a:defRPr>
      </a:lvl4pPr>
      <a:lvl5pPr algn="l" rtl="0" fontAlgn="base">
        <a:spcBef>
          <a:spcPct val="0"/>
        </a:spcBef>
        <a:spcAft>
          <a:spcPct val="0"/>
        </a:spcAft>
        <a:defRPr sz="2800">
          <a:solidFill>
            <a:schemeClr val="tx2"/>
          </a:solidFill>
          <a:latin typeface="Arial Black" panose="020B0A04020102020204" pitchFamily="34" charset="0"/>
        </a:defRPr>
      </a:lvl5pPr>
      <a:lvl6pPr marL="457200" algn="l" rtl="0" fontAlgn="base">
        <a:spcBef>
          <a:spcPct val="0"/>
        </a:spcBef>
        <a:spcAft>
          <a:spcPct val="0"/>
        </a:spcAft>
        <a:defRPr sz="2800">
          <a:solidFill>
            <a:schemeClr val="tx2"/>
          </a:solidFill>
          <a:latin typeface="Arial Black" panose="020B0A04020102020204" pitchFamily="34" charset="0"/>
        </a:defRPr>
      </a:lvl6pPr>
      <a:lvl7pPr marL="914400" algn="l" rtl="0" fontAlgn="base">
        <a:spcBef>
          <a:spcPct val="0"/>
        </a:spcBef>
        <a:spcAft>
          <a:spcPct val="0"/>
        </a:spcAft>
        <a:defRPr sz="2800">
          <a:solidFill>
            <a:schemeClr val="tx2"/>
          </a:solidFill>
          <a:latin typeface="Arial Black" panose="020B0A04020102020204" pitchFamily="34" charset="0"/>
        </a:defRPr>
      </a:lvl7pPr>
      <a:lvl8pPr marL="1371600" algn="l" rtl="0" fontAlgn="base">
        <a:spcBef>
          <a:spcPct val="0"/>
        </a:spcBef>
        <a:spcAft>
          <a:spcPct val="0"/>
        </a:spcAft>
        <a:defRPr sz="2800">
          <a:solidFill>
            <a:schemeClr val="tx2"/>
          </a:solidFill>
          <a:latin typeface="Arial Black" panose="020B0A04020102020204" pitchFamily="34" charset="0"/>
        </a:defRPr>
      </a:lvl8pPr>
      <a:lvl9pPr marL="1828800" algn="l" rtl="0" fontAlgn="base">
        <a:spcBef>
          <a:spcPct val="0"/>
        </a:spcBef>
        <a:spcAft>
          <a:spcPct val="0"/>
        </a:spcAft>
        <a:defRPr sz="28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logo">
            <a:extLst>
              <a:ext uri="{FF2B5EF4-FFF2-40B4-BE49-F238E27FC236}">
                <a16:creationId xmlns:a16="http://schemas.microsoft.com/office/drawing/2014/main" id="{999926C9-6259-48CC-902A-47AD1CD79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52800"/>
            <a:ext cx="5245100" cy="154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04ACAB-9395-4B53-9A75-C52571909CC2}"/>
              </a:ext>
            </a:extLst>
          </p:cNvPr>
          <p:cNvSpPr>
            <a:spLocks noGrp="1" noChangeArrowheads="1"/>
          </p:cNvSpPr>
          <p:nvPr>
            <p:ph type="title"/>
          </p:nvPr>
        </p:nvSpPr>
        <p:spPr/>
        <p:txBody>
          <a:bodyPr/>
          <a:lstStyle/>
          <a:p>
            <a:r>
              <a:rPr lang="en-US" altLang="en-US">
                <a:solidFill>
                  <a:srgbClr val="F8F852"/>
                </a:solidFill>
              </a:rPr>
              <a:t>No Propeller Slippage</a:t>
            </a:r>
          </a:p>
        </p:txBody>
      </p:sp>
      <p:sp>
        <p:nvSpPr>
          <p:cNvPr id="48131" name="Rectangle 3">
            <a:extLst>
              <a:ext uri="{FF2B5EF4-FFF2-40B4-BE49-F238E27FC236}">
                <a16:creationId xmlns:a16="http://schemas.microsoft.com/office/drawing/2014/main" id="{EB1C75E9-3448-4572-85C1-6989626F820C}"/>
              </a:ext>
            </a:extLst>
          </p:cNvPr>
          <p:cNvSpPr>
            <a:spLocks noGrp="1" noChangeArrowheads="1"/>
          </p:cNvSpPr>
          <p:nvPr>
            <p:ph type="body" idx="1"/>
          </p:nvPr>
        </p:nvSpPr>
        <p:spPr>
          <a:xfrm>
            <a:off x="1445805" y="1568683"/>
            <a:ext cx="5410200" cy="4038600"/>
          </a:xfrm>
        </p:spPr>
        <p:txBody>
          <a:bodyPr/>
          <a:lstStyle/>
          <a:p>
            <a:pPr>
              <a:lnSpc>
                <a:spcPct val="80000"/>
              </a:lnSpc>
            </a:pPr>
            <a:r>
              <a:rPr lang="en-US" altLang="en-US" sz="2400" dirty="0">
                <a:solidFill>
                  <a:schemeClr val="tx2"/>
                </a:solidFill>
              </a:rPr>
              <a:t>Conventional propellers begin to slip through the air at a certain rotational speed thus losing thrust on the propeller blades beyond a limiting RPM.</a:t>
            </a:r>
          </a:p>
          <a:p>
            <a:pPr>
              <a:lnSpc>
                <a:spcPct val="80000"/>
              </a:lnSpc>
              <a:buFontTx/>
              <a:buNone/>
            </a:pPr>
            <a:endParaRPr lang="en-US" altLang="en-US" sz="2400">
              <a:solidFill>
                <a:schemeClr val="tx2"/>
              </a:solidFill>
            </a:endParaRPr>
          </a:p>
          <a:p>
            <a:pPr>
              <a:lnSpc>
                <a:spcPct val="80000"/>
              </a:lnSpc>
            </a:pPr>
            <a:r>
              <a:rPr lang="en-US" altLang="en-US" sz="2400" dirty="0">
                <a:solidFill>
                  <a:schemeClr val="tx2"/>
                </a:solidFill>
              </a:rPr>
              <a:t>Pressure Foils do not have this limitation because rarefaction of the air is the goal.  That is, the Pressure Foil relies on evacuation of air to create force, not on the pushing of air to create reaction force as in conventional propellers.</a:t>
            </a:r>
            <a:endParaRPr lang="en-US" altLang="en-US" sz="2400" dirty="0">
              <a:solidFill>
                <a:schemeClr val="tx2"/>
              </a:solidFill>
              <a:cs typeface="Arial"/>
            </a:endParaRPr>
          </a:p>
          <a:p>
            <a:pPr>
              <a:lnSpc>
                <a:spcPct val="80000"/>
              </a:lnSpc>
              <a:buFontTx/>
              <a:buNone/>
            </a:pPr>
            <a:endParaRPr lang="en-US" altLang="en-US" sz="2400">
              <a:solidFill>
                <a:schemeClr val="tx2"/>
              </a:solidFill>
            </a:endParaRPr>
          </a:p>
        </p:txBody>
      </p:sp>
    </p:spTree>
    <p:extLst>
      <p:ext uri="{BB962C8B-B14F-4D97-AF65-F5344CB8AC3E}">
        <p14:creationId xmlns:p14="http://schemas.microsoft.com/office/powerpoint/2010/main" val="25504624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131">
                                            <p:txEl>
                                              <p:pRg st="2" end="2"/>
                                            </p:txEl>
                                          </p:spTgt>
                                        </p:tgtEl>
                                        <p:attrNameLst>
                                          <p:attrName>ppt_c</p:attrName>
                                        </p:attrNameLst>
                                      </p:cBhvr>
                                      <p:to>
                                        <a:schemeClr val="accent1"/>
                                      </p:to>
                                    </p:animClr>
                                    <p:audio>
                                      <p:cMediaNode vol="100000">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C782D15-9AB0-458B-9804-BF638FC6BCD2}"/>
              </a:ext>
            </a:extLst>
          </p:cNvPr>
          <p:cNvSpPr>
            <a:spLocks noGrp="1" noChangeArrowheads="1"/>
          </p:cNvSpPr>
          <p:nvPr>
            <p:ph type="title"/>
          </p:nvPr>
        </p:nvSpPr>
        <p:spPr/>
        <p:txBody>
          <a:bodyPr/>
          <a:lstStyle/>
          <a:p>
            <a:r>
              <a:rPr lang="en-US" altLang="en-US">
                <a:solidFill>
                  <a:srgbClr val="F8F852"/>
                </a:solidFill>
              </a:rPr>
              <a:t>No Retreating Blade Stall</a:t>
            </a:r>
          </a:p>
        </p:txBody>
      </p:sp>
      <p:sp>
        <p:nvSpPr>
          <p:cNvPr id="49155" name="Rectangle 3">
            <a:extLst>
              <a:ext uri="{FF2B5EF4-FFF2-40B4-BE49-F238E27FC236}">
                <a16:creationId xmlns:a16="http://schemas.microsoft.com/office/drawing/2014/main" id="{F8ACC750-198A-4CB5-A7FB-E3A5EDCCF93B}"/>
              </a:ext>
            </a:extLst>
          </p:cNvPr>
          <p:cNvSpPr>
            <a:spLocks noGrp="1" noChangeArrowheads="1"/>
          </p:cNvSpPr>
          <p:nvPr>
            <p:ph type="body" idx="1"/>
          </p:nvPr>
        </p:nvSpPr>
        <p:spPr>
          <a:xfrm>
            <a:off x="1433837" y="1496871"/>
            <a:ext cx="5410200" cy="4038600"/>
          </a:xfrm>
        </p:spPr>
        <p:txBody>
          <a:bodyPr/>
          <a:lstStyle/>
          <a:p>
            <a:pPr>
              <a:lnSpc>
                <a:spcPct val="90000"/>
              </a:lnSpc>
            </a:pPr>
            <a:r>
              <a:rPr lang="en-US" altLang="en-US" sz="2400">
                <a:solidFill>
                  <a:schemeClr val="tx2"/>
                </a:solidFill>
              </a:rPr>
              <a:t>Retreating Blade Stall occurs on all helicopters at a certain forward speed of the helicopter that matches the backward speed of the retreating blade.  This causes the retreating blade to stall and lose lift.</a:t>
            </a:r>
          </a:p>
          <a:p>
            <a:pPr>
              <a:lnSpc>
                <a:spcPct val="90000"/>
              </a:lnSpc>
              <a:buFontTx/>
              <a:buNone/>
            </a:pPr>
            <a:endParaRPr lang="en-US" altLang="en-US" sz="2400">
              <a:solidFill>
                <a:schemeClr val="tx2"/>
              </a:solidFill>
            </a:endParaRPr>
          </a:p>
          <a:p>
            <a:pPr>
              <a:lnSpc>
                <a:spcPct val="90000"/>
              </a:lnSpc>
            </a:pPr>
            <a:r>
              <a:rPr lang="en-US" altLang="en-US" sz="2400">
                <a:solidFill>
                  <a:schemeClr val="tx2"/>
                </a:solidFill>
              </a:rPr>
              <a:t>The Pressure Foil has no such limitation because the lift is equal around the entire periphery regardless of the forward air speed.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84E5E7D-9F1E-4F88-A6E1-093FEE35573C}"/>
              </a:ext>
            </a:extLst>
          </p:cNvPr>
          <p:cNvSpPr>
            <a:spLocks noGrp="1" noChangeArrowheads="1"/>
          </p:cNvSpPr>
          <p:nvPr>
            <p:ph type="title"/>
          </p:nvPr>
        </p:nvSpPr>
        <p:spPr/>
        <p:txBody>
          <a:bodyPr/>
          <a:lstStyle/>
          <a:p>
            <a:r>
              <a:rPr lang="en-US" altLang="en-US">
                <a:solidFill>
                  <a:srgbClr val="F8F852"/>
                </a:solidFill>
              </a:rPr>
              <a:t>Direct Propulsion</a:t>
            </a:r>
          </a:p>
        </p:txBody>
      </p:sp>
      <p:sp>
        <p:nvSpPr>
          <p:cNvPr id="50179" name="Rectangle 3">
            <a:extLst>
              <a:ext uri="{FF2B5EF4-FFF2-40B4-BE49-F238E27FC236}">
                <a16:creationId xmlns:a16="http://schemas.microsoft.com/office/drawing/2014/main" id="{E14D853E-A4A7-45BE-80F0-D1A9FC88CC1D}"/>
              </a:ext>
            </a:extLst>
          </p:cNvPr>
          <p:cNvSpPr>
            <a:spLocks noGrp="1" noChangeArrowheads="1"/>
          </p:cNvSpPr>
          <p:nvPr>
            <p:ph type="body" idx="1"/>
          </p:nvPr>
        </p:nvSpPr>
        <p:spPr>
          <a:xfrm>
            <a:off x="1517617" y="1532777"/>
            <a:ext cx="5638800" cy="4038600"/>
          </a:xfrm>
        </p:spPr>
        <p:txBody>
          <a:bodyPr/>
          <a:lstStyle/>
          <a:p>
            <a:r>
              <a:rPr lang="en-US" altLang="en-US" sz="2400">
                <a:solidFill>
                  <a:schemeClr val="tx2"/>
                </a:solidFill>
              </a:rPr>
              <a:t>All automobiles rely on tires pushing against the road to provide force.  In rain, mud, snow, and ice this is not the best method to propel a car forward because of poor traction.</a:t>
            </a:r>
          </a:p>
          <a:p>
            <a:pPr>
              <a:buFontTx/>
              <a:buNone/>
            </a:pPr>
            <a:endParaRPr lang="en-US" altLang="en-US" sz="2400">
              <a:solidFill>
                <a:schemeClr val="tx2"/>
              </a:solidFill>
            </a:endParaRPr>
          </a:p>
          <a:p>
            <a:r>
              <a:rPr lang="en-US" altLang="en-US" sz="2400">
                <a:solidFill>
                  <a:schemeClr val="tx2"/>
                </a:solidFill>
              </a:rPr>
              <a:t>The Pressure Foil pushes the car directly, similar to pushing an aircraft, thus eliminating the need for transmission systems.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179">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2FCCB80-E6E2-48A6-B2C5-2057F9D975AC}"/>
              </a:ext>
            </a:extLst>
          </p:cNvPr>
          <p:cNvSpPr>
            <a:spLocks noGrp="1" noChangeArrowheads="1"/>
          </p:cNvSpPr>
          <p:nvPr>
            <p:ph type="title"/>
          </p:nvPr>
        </p:nvSpPr>
        <p:spPr/>
        <p:txBody>
          <a:bodyPr/>
          <a:lstStyle/>
          <a:p>
            <a:r>
              <a:rPr lang="en-US" altLang="en-US">
                <a:solidFill>
                  <a:srgbClr val="F8F852"/>
                </a:solidFill>
              </a:rPr>
              <a:t>Smaller Rotor Diameter</a:t>
            </a:r>
          </a:p>
        </p:txBody>
      </p:sp>
      <p:sp>
        <p:nvSpPr>
          <p:cNvPr id="51203" name="Rectangle 3">
            <a:extLst>
              <a:ext uri="{FF2B5EF4-FFF2-40B4-BE49-F238E27FC236}">
                <a16:creationId xmlns:a16="http://schemas.microsoft.com/office/drawing/2014/main" id="{7E835873-298E-4A5A-94E7-4E4D539BBF71}"/>
              </a:ext>
            </a:extLst>
          </p:cNvPr>
          <p:cNvSpPr>
            <a:spLocks noGrp="1" noChangeArrowheads="1"/>
          </p:cNvSpPr>
          <p:nvPr>
            <p:ph type="body" idx="1"/>
          </p:nvPr>
        </p:nvSpPr>
        <p:spPr>
          <a:xfrm>
            <a:off x="1421868" y="1568683"/>
            <a:ext cx="5105400" cy="4038600"/>
          </a:xfrm>
        </p:spPr>
        <p:txBody>
          <a:bodyPr/>
          <a:lstStyle/>
          <a:p>
            <a:pPr>
              <a:lnSpc>
                <a:spcPct val="90000"/>
              </a:lnSpc>
            </a:pPr>
            <a:r>
              <a:rPr lang="en-US" altLang="en-US">
                <a:solidFill>
                  <a:schemeClr val="tx2"/>
                </a:solidFill>
              </a:rPr>
              <a:t>Standard air propellers, especially helicopter rotors, demand a large radius to produce the thrust needed.</a:t>
            </a:r>
          </a:p>
          <a:p>
            <a:pPr>
              <a:lnSpc>
                <a:spcPct val="90000"/>
              </a:lnSpc>
              <a:buFontTx/>
              <a:buNone/>
            </a:pPr>
            <a:endParaRPr lang="en-US" altLang="en-US">
              <a:solidFill>
                <a:schemeClr val="tx2"/>
              </a:solidFill>
            </a:endParaRPr>
          </a:p>
          <a:p>
            <a:pPr>
              <a:lnSpc>
                <a:spcPct val="90000"/>
              </a:lnSpc>
            </a:pPr>
            <a:r>
              <a:rPr lang="en-US" altLang="en-US">
                <a:solidFill>
                  <a:schemeClr val="tx2"/>
                </a:solidFill>
              </a:rPr>
              <a:t>Pressure Foils require substantially less rotor diameter to perform the same job.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DF29CE3-7365-4F21-AE02-49BFEBCF6EE4}"/>
              </a:ext>
            </a:extLst>
          </p:cNvPr>
          <p:cNvSpPr>
            <a:spLocks noGrp="1" noChangeArrowheads="1"/>
          </p:cNvSpPr>
          <p:nvPr>
            <p:ph type="title"/>
          </p:nvPr>
        </p:nvSpPr>
        <p:spPr/>
        <p:txBody>
          <a:bodyPr/>
          <a:lstStyle/>
          <a:p>
            <a:r>
              <a:rPr lang="en-US" altLang="en-US">
                <a:solidFill>
                  <a:srgbClr val="F8F852"/>
                </a:solidFill>
              </a:rPr>
              <a:t>How Does It Work?</a:t>
            </a:r>
          </a:p>
        </p:txBody>
      </p:sp>
      <p:sp>
        <p:nvSpPr>
          <p:cNvPr id="54275" name="Rectangle 3">
            <a:extLst>
              <a:ext uri="{FF2B5EF4-FFF2-40B4-BE49-F238E27FC236}">
                <a16:creationId xmlns:a16="http://schemas.microsoft.com/office/drawing/2014/main" id="{EDB1D6EA-4D1C-4056-B696-B5021629925C}"/>
              </a:ext>
            </a:extLst>
          </p:cNvPr>
          <p:cNvSpPr>
            <a:spLocks noGrp="1" noChangeArrowheads="1"/>
          </p:cNvSpPr>
          <p:nvPr>
            <p:ph type="body" idx="1"/>
          </p:nvPr>
        </p:nvSpPr>
        <p:spPr>
          <a:xfrm>
            <a:off x="1445805" y="1544746"/>
            <a:ext cx="5029200" cy="4038600"/>
          </a:xfrm>
        </p:spPr>
        <p:txBody>
          <a:bodyPr/>
          <a:lstStyle/>
          <a:p>
            <a:pPr>
              <a:lnSpc>
                <a:spcPct val="80000"/>
              </a:lnSpc>
            </a:pPr>
            <a:r>
              <a:rPr lang="en-US" altLang="en-US" sz="2400">
                <a:solidFill>
                  <a:schemeClr val="tx2"/>
                </a:solidFill>
              </a:rPr>
              <a:t>The following computational fluid dynamics (CFD) illustration, figure C, demonstrates how a spinning Pressure Foil moves through the air.</a:t>
            </a:r>
          </a:p>
          <a:p>
            <a:pPr>
              <a:lnSpc>
                <a:spcPct val="80000"/>
              </a:lnSpc>
            </a:pPr>
            <a:endParaRPr lang="en-US" altLang="en-US" sz="2400">
              <a:solidFill>
                <a:schemeClr val="tx2"/>
              </a:solidFill>
            </a:endParaRPr>
          </a:p>
          <a:p>
            <a:pPr>
              <a:lnSpc>
                <a:spcPct val="80000"/>
              </a:lnSpc>
            </a:pPr>
            <a:r>
              <a:rPr lang="en-US" altLang="en-US" sz="2400">
                <a:solidFill>
                  <a:schemeClr val="tx2"/>
                </a:solidFill>
              </a:rPr>
              <a:t>At the beginning of the CFD simulation, the grey pressure foiling disc (shown in cross section in figure C) was in the center of the red air cloud, then moved to the left after the simulated disc began spinning.</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5840D37-78BB-4A6A-8C50-BE2285641EF0}"/>
              </a:ext>
            </a:extLst>
          </p:cNvPr>
          <p:cNvSpPr>
            <a:spLocks noGrp="1" noChangeArrowheads="1"/>
          </p:cNvSpPr>
          <p:nvPr>
            <p:ph type="title"/>
          </p:nvPr>
        </p:nvSpPr>
        <p:spPr>
          <a:xfrm>
            <a:off x="585788" y="368300"/>
            <a:ext cx="7872412" cy="698500"/>
          </a:xfrm>
        </p:spPr>
        <p:txBody>
          <a:bodyPr/>
          <a:lstStyle/>
          <a:p>
            <a:r>
              <a:rPr lang="en-US" altLang="en-US">
                <a:solidFill>
                  <a:srgbClr val="F8F852"/>
                </a:solidFill>
              </a:rPr>
              <a:t>Computational Fluid Dynamics (fig. C)</a:t>
            </a:r>
          </a:p>
        </p:txBody>
      </p:sp>
      <p:pic>
        <p:nvPicPr>
          <p:cNvPr id="53252" name="Picture 4">
            <a:extLst>
              <a:ext uri="{FF2B5EF4-FFF2-40B4-BE49-F238E27FC236}">
                <a16:creationId xmlns:a16="http://schemas.microsoft.com/office/drawing/2014/main" id="{1902FE33-1C6A-4F52-A16A-049FE01F8C4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43075" y="2286000"/>
            <a:ext cx="4810125"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532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347E5A1-B9CE-4752-AB65-AEA44DD4B997}"/>
              </a:ext>
            </a:extLst>
          </p:cNvPr>
          <p:cNvSpPr>
            <a:spLocks noGrp="1" noChangeArrowheads="1"/>
          </p:cNvSpPr>
          <p:nvPr>
            <p:ph type="title"/>
          </p:nvPr>
        </p:nvSpPr>
        <p:spPr>
          <a:xfrm>
            <a:off x="585788" y="444500"/>
            <a:ext cx="6043612" cy="411163"/>
          </a:xfrm>
        </p:spPr>
        <p:txBody>
          <a:bodyPr/>
          <a:lstStyle/>
          <a:p>
            <a:r>
              <a:rPr lang="en-US" altLang="en-US">
                <a:solidFill>
                  <a:srgbClr val="F8F852"/>
                </a:solidFill>
              </a:rPr>
              <a:t>What Causes This Movement?</a:t>
            </a:r>
          </a:p>
        </p:txBody>
      </p:sp>
      <p:sp>
        <p:nvSpPr>
          <p:cNvPr id="55299" name="Rectangle 3">
            <a:extLst>
              <a:ext uri="{FF2B5EF4-FFF2-40B4-BE49-F238E27FC236}">
                <a16:creationId xmlns:a16="http://schemas.microsoft.com/office/drawing/2014/main" id="{FE5C8E6C-7162-49E5-BFE7-AE2CAD2AD23A}"/>
              </a:ext>
            </a:extLst>
          </p:cNvPr>
          <p:cNvSpPr>
            <a:spLocks noGrp="1" noChangeArrowheads="1"/>
          </p:cNvSpPr>
          <p:nvPr>
            <p:ph type="body" idx="1"/>
          </p:nvPr>
        </p:nvSpPr>
        <p:spPr>
          <a:xfrm>
            <a:off x="1469742" y="1544746"/>
            <a:ext cx="5410200" cy="4038600"/>
          </a:xfrm>
        </p:spPr>
        <p:txBody>
          <a:bodyPr/>
          <a:lstStyle/>
          <a:p>
            <a:pPr>
              <a:lnSpc>
                <a:spcPct val="90000"/>
              </a:lnSpc>
            </a:pPr>
            <a:r>
              <a:rPr lang="en-US" altLang="en-US" sz="2000" dirty="0">
                <a:solidFill>
                  <a:schemeClr val="tx2"/>
                </a:solidFill>
              </a:rPr>
              <a:t>As the disc spins it deflects air outward away from the inner portion of the disc.  This causes a partial vacuum in between the fins.</a:t>
            </a:r>
          </a:p>
          <a:p>
            <a:pPr marL="0" indent="0">
              <a:lnSpc>
                <a:spcPct val="90000"/>
              </a:lnSpc>
              <a:buNone/>
            </a:pPr>
            <a:endParaRPr lang="en-US" altLang="en-US" sz="2000">
              <a:solidFill>
                <a:schemeClr val="tx2"/>
              </a:solidFill>
              <a:cs typeface="Arial"/>
            </a:endParaRPr>
          </a:p>
          <a:p>
            <a:pPr>
              <a:lnSpc>
                <a:spcPct val="90000"/>
              </a:lnSpc>
            </a:pPr>
            <a:r>
              <a:rPr lang="en-US" altLang="en-US" sz="2000" dirty="0">
                <a:solidFill>
                  <a:schemeClr val="tx2"/>
                </a:solidFill>
              </a:rPr>
              <a:t>A net force is generated because the pressure on the right side of the disc (fig. C) remains at atmospheric pressure while the left side is lower than atmospheric pressure.</a:t>
            </a:r>
            <a:endParaRPr lang="en-US" altLang="en-US" sz="2000" dirty="0">
              <a:solidFill>
                <a:schemeClr val="tx2"/>
              </a:solidFill>
              <a:cs typeface="Arial"/>
            </a:endParaRPr>
          </a:p>
          <a:p>
            <a:pPr>
              <a:lnSpc>
                <a:spcPct val="90000"/>
              </a:lnSpc>
            </a:pPr>
            <a:endParaRPr lang="en-US" altLang="en-US" sz="2000">
              <a:solidFill>
                <a:schemeClr val="tx2"/>
              </a:solidFill>
            </a:endParaRPr>
          </a:p>
          <a:p>
            <a:pPr>
              <a:lnSpc>
                <a:spcPct val="90000"/>
              </a:lnSpc>
            </a:pPr>
            <a:r>
              <a:rPr lang="en-US" altLang="en-US" sz="2000" dirty="0">
                <a:solidFill>
                  <a:schemeClr val="tx2"/>
                </a:solidFill>
              </a:rPr>
              <a:t>This causes the disc to move to the left through the air from the force generated by the net pressure difference.</a:t>
            </a:r>
            <a:endParaRPr lang="en-US" altLang="en-US" sz="2000" dirty="0">
              <a:solidFill>
                <a:schemeClr val="tx2"/>
              </a:solidFill>
              <a:cs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F0D38BF-55F6-4CE4-83D4-6596B4A63CC6}"/>
              </a:ext>
            </a:extLst>
          </p:cNvPr>
          <p:cNvSpPr>
            <a:spLocks noGrp="1" noChangeArrowheads="1"/>
          </p:cNvSpPr>
          <p:nvPr>
            <p:ph type="title"/>
          </p:nvPr>
        </p:nvSpPr>
        <p:spPr/>
        <p:txBody>
          <a:bodyPr/>
          <a:lstStyle/>
          <a:p>
            <a:r>
              <a:rPr lang="en-US" altLang="en-US">
                <a:solidFill>
                  <a:srgbClr val="F8F852"/>
                </a:solidFill>
              </a:rPr>
              <a:t>Baseball Railcar Analogy</a:t>
            </a:r>
          </a:p>
        </p:txBody>
      </p:sp>
      <p:sp>
        <p:nvSpPr>
          <p:cNvPr id="56323" name="Rectangle 3">
            <a:extLst>
              <a:ext uri="{FF2B5EF4-FFF2-40B4-BE49-F238E27FC236}">
                <a16:creationId xmlns:a16="http://schemas.microsoft.com/office/drawing/2014/main" id="{FB0DABF6-D686-41FA-9970-8A89DD5E9266}"/>
              </a:ext>
            </a:extLst>
          </p:cNvPr>
          <p:cNvSpPr>
            <a:spLocks noGrp="1" noChangeArrowheads="1"/>
          </p:cNvSpPr>
          <p:nvPr>
            <p:ph type="body" idx="1"/>
          </p:nvPr>
        </p:nvSpPr>
        <p:spPr>
          <a:xfrm>
            <a:off x="1445805" y="1532777"/>
            <a:ext cx="5793194" cy="4774269"/>
          </a:xfrm>
        </p:spPr>
        <p:txBody>
          <a:bodyPr/>
          <a:lstStyle/>
          <a:p>
            <a:pPr>
              <a:lnSpc>
                <a:spcPct val="80000"/>
              </a:lnSpc>
            </a:pPr>
            <a:r>
              <a:rPr lang="en-US" altLang="en-US" sz="2000" dirty="0">
                <a:solidFill>
                  <a:schemeClr val="tx2"/>
                </a:solidFill>
              </a:rPr>
              <a:t>Imagine two railroad tracks, track A (conventional track) and track B (pressure foil track), running north and south.  Both tracks have a flatbed car resting on them.  The tracks and wheels are frictionless.</a:t>
            </a:r>
            <a:endParaRPr lang="en-US" altLang="en-US" sz="2000" dirty="0">
              <a:solidFill>
                <a:schemeClr val="tx2"/>
              </a:solidFill>
              <a:cs typeface="Arial"/>
            </a:endParaRPr>
          </a:p>
          <a:p>
            <a:pPr>
              <a:lnSpc>
                <a:spcPct val="80000"/>
              </a:lnSpc>
            </a:pPr>
            <a:endParaRPr lang="en-US" altLang="en-US" sz="2000" dirty="0">
              <a:solidFill>
                <a:schemeClr val="tx2"/>
              </a:solidFill>
              <a:cs typeface="Arial"/>
            </a:endParaRPr>
          </a:p>
          <a:p>
            <a:pPr>
              <a:lnSpc>
                <a:spcPct val="80000"/>
              </a:lnSpc>
            </a:pPr>
            <a:r>
              <a:rPr lang="en-US" altLang="en-US" sz="2000" dirty="0">
                <a:solidFill>
                  <a:schemeClr val="tx2"/>
                </a:solidFill>
              </a:rPr>
              <a:t>Each car also has a wall erected in the middle of the car running east and west.  There are two baseball pitchers standing on the tracks throwing baseballs at either side of each wall at a rate of one baseball every five seconds.  These baseballs striking the walls keep the cars motionless on the  track because their effects are cancelling.</a:t>
            </a:r>
            <a:endParaRPr lang="en-US" altLang="en-US" sz="2000" dirty="0">
              <a:solidFill>
                <a:schemeClr val="tx2"/>
              </a:solidFill>
              <a:cs typeface="Arial"/>
            </a:endParaRPr>
          </a:p>
          <a:p>
            <a:pPr>
              <a:lnSpc>
                <a:spcPct val="80000"/>
              </a:lnSpc>
              <a:buFontTx/>
              <a:buNone/>
            </a:pPr>
            <a:endParaRPr lang="en-US" altLang="en-US" sz="2000" dirty="0">
              <a:solidFill>
                <a:schemeClr val="tx2"/>
              </a:solidFill>
              <a:cs typeface="Arial"/>
            </a:endParaRPr>
          </a:p>
          <a:p>
            <a:pPr>
              <a:lnSpc>
                <a:spcPct val="80000"/>
              </a:lnSpc>
            </a:pPr>
            <a:r>
              <a:rPr lang="en-US" altLang="en-US" sz="2000" dirty="0">
                <a:solidFill>
                  <a:schemeClr val="tx2"/>
                </a:solidFill>
              </a:rPr>
              <a:t>The goal for two groups of thinkers is to move the railroad car northward.</a:t>
            </a:r>
            <a:endParaRPr lang="en-US" altLang="en-US" sz="2000" dirty="0">
              <a:solidFill>
                <a:schemeClr val="tx2"/>
              </a:solidFill>
              <a:cs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EBB6C923-65E9-491F-BB47-E19AED27B0A0}"/>
              </a:ext>
            </a:extLst>
          </p:cNvPr>
          <p:cNvSpPr>
            <a:spLocks noGrp="1" noChangeArrowheads="1"/>
          </p:cNvSpPr>
          <p:nvPr>
            <p:ph type="title"/>
          </p:nvPr>
        </p:nvSpPr>
        <p:spPr/>
        <p:txBody>
          <a:bodyPr/>
          <a:lstStyle/>
          <a:p>
            <a:r>
              <a:rPr lang="en-US" altLang="en-US">
                <a:solidFill>
                  <a:srgbClr val="F8F852"/>
                </a:solidFill>
              </a:rPr>
              <a:t>Baseball Railcar (cont.)</a:t>
            </a:r>
          </a:p>
        </p:txBody>
      </p:sp>
      <p:sp>
        <p:nvSpPr>
          <p:cNvPr id="114691" name="Rectangle 3">
            <a:extLst>
              <a:ext uri="{FF2B5EF4-FFF2-40B4-BE49-F238E27FC236}">
                <a16:creationId xmlns:a16="http://schemas.microsoft.com/office/drawing/2014/main" id="{F0F2956A-536D-4260-83EE-A153F5D8E0AB}"/>
              </a:ext>
            </a:extLst>
          </p:cNvPr>
          <p:cNvSpPr>
            <a:spLocks noGrp="1" noChangeArrowheads="1"/>
          </p:cNvSpPr>
          <p:nvPr>
            <p:ph type="body" idx="1"/>
          </p:nvPr>
        </p:nvSpPr>
        <p:spPr>
          <a:xfrm>
            <a:off x="1433837" y="1496871"/>
            <a:ext cx="5529885" cy="4038600"/>
          </a:xfrm>
        </p:spPr>
        <p:txBody>
          <a:bodyPr/>
          <a:lstStyle/>
          <a:p>
            <a:pPr>
              <a:lnSpc>
                <a:spcPct val="80000"/>
              </a:lnSpc>
            </a:pPr>
            <a:r>
              <a:rPr lang="en-US" altLang="en-US" dirty="0">
                <a:solidFill>
                  <a:schemeClr val="tx2"/>
                </a:solidFill>
              </a:rPr>
              <a:t>The baseballs represent the millions of trillions of air molecules that strike the surface in a given time frame.</a:t>
            </a:r>
            <a:endParaRPr lang="en-US" altLang="en-US" dirty="0">
              <a:solidFill>
                <a:schemeClr val="tx2"/>
              </a:solidFill>
              <a:cs typeface="Arial"/>
            </a:endParaRPr>
          </a:p>
          <a:p>
            <a:pPr>
              <a:lnSpc>
                <a:spcPct val="80000"/>
              </a:lnSpc>
              <a:buFontTx/>
              <a:buNone/>
            </a:pPr>
            <a:endParaRPr lang="en-US" altLang="en-US" dirty="0">
              <a:solidFill>
                <a:schemeClr val="tx2"/>
              </a:solidFill>
              <a:cs typeface="Arial"/>
            </a:endParaRPr>
          </a:p>
          <a:p>
            <a:pPr>
              <a:lnSpc>
                <a:spcPct val="80000"/>
              </a:lnSpc>
            </a:pPr>
            <a:r>
              <a:rPr lang="en-US" altLang="en-US" dirty="0">
                <a:solidFill>
                  <a:schemeClr val="tx2"/>
                </a:solidFill>
              </a:rPr>
              <a:t>The walls represent the reaction surface of any object that needs to be moved.</a:t>
            </a:r>
            <a:endParaRPr lang="en-US" altLang="en-US" dirty="0">
              <a:solidFill>
                <a:schemeClr val="tx2"/>
              </a:solidFill>
              <a:cs typeface="Arial"/>
            </a:endParaRPr>
          </a:p>
          <a:p>
            <a:pPr>
              <a:lnSpc>
                <a:spcPct val="80000"/>
              </a:lnSpc>
              <a:buFontTx/>
              <a:buNone/>
            </a:pPr>
            <a:endParaRPr lang="en-US" altLang="en-US" dirty="0">
              <a:solidFill>
                <a:schemeClr val="tx2"/>
              </a:solidFill>
              <a:cs typeface="Arial"/>
            </a:endParaRPr>
          </a:p>
          <a:p>
            <a:pPr>
              <a:lnSpc>
                <a:spcPct val="80000"/>
              </a:lnSpc>
            </a:pPr>
            <a:r>
              <a:rPr lang="en-US" altLang="en-US" dirty="0">
                <a:solidFill>
                  <a:schemeClr val="tx2"/>
                </a:solidFill>
              </a:rPr>
              <a:t>The pitchers represent the energy needed to move the air molecules created by the Sun’s radiation.</a:t>
            </a:r>
            <a:endParaRPr lang="en-US" altLang="en-US" dirty="0">
              <a:solidFill>
                <a:schemeClr val="tx2"/>
              </a:solidFill>
              <a:cs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5BF2B3C-0DD0-4AD1-8C30-5C0A5C6A240E}"/>
              </a:ext>
            </a:extLst>
          </p:cNvPr>
          <p:cNvSpPr>
            <a:spLocks noGrp="1" noChangeArrowheads="1"/>
          </p:cNvSpPr>
          <p:nvPr>
            <p:ph type="title"/>
          </p:nvPr>
        </p:nvSpPr>
        <p:spPr/>
        <p:txBody>
          <a:bodyPr/>
          <a:lstStyle/>
          <a:p>
            <a:r>
              <a:rPr lang="en-US" altLang="en-US">
                <a:solidFill>
                  <a:srgbClr val="F8F852"/>
                </a:solidFill>
              </a:rPr>
              <a:t>Conventional Perspective</a:t>
            </a:r>
          </a:p>
        </p:txBody>
      </p:sp>
      <p:sp>
        <p:nvSpPr>
          <p:cNvPr id="57347" name="Rectangle 3">
            <a:extLst>
              <a:ext uri="{FF2B5EF4-FFF2-40B4-BE49-F238E27FC236}">
                <a16:creationId xmlns:a16="http://schemas.microsoft.com/office/drawing/2014/main" id="{123F6890-B65B-4A01-94E2-ABE6E4954552}"/>
              </a:ext>
            </a:extLst>
          </p:cNvPr>
          <p:cNvSpPr>
            <a:spLocks noGrp="1" noChangeArrowheads="1"/>
          </p:cNvSpPr>
          <p:nvPr>
            <p:ph type="body" idx="1"/>
          </p:nvPr>
        </p:nvSpPr>
        <p:spPr>
          <a:xfrm>
            <a:off x="1469742" y="1496871"/>
            <a:ext cx="5805163" cy="4038600"/>
          </a:xfrm>
        </p:spPr>
        <p:txBody>
          <a:bodyPr/>
          <a:lstStyle/>
          <a:p>
            <a:pPr>
              <a:lnSpc>
                <a:spcPct val="80000"/>
              </a:lnSpc>
            </a:pPr>
            <a:r>
              <a:rPr lang="en-US" altLang="en-US" dirty="0">
                <a:solidFill>
                  <a:schemeClr val="tx2"/>
                </a:solidFill>
              </a:rPr>
              <a:t>The conventional group decides that the only way to move the car north is to hire another pitcher to throw from south to north, doubling the number of balls hitting the south face of the wall and thus overcoming the effect of the pitcher throwing from north to south, thus causing the car to move northward.</a:t>
            </a:r>
            <a:endParaRPr lang="en-US" altLang="en-US" dirty="0">
              <a:solidFill>
                <a:schemeClr val="tx2"/>
              </a:solidFill>
              <a:cs typeface="Arial"/>
            </a:endParaRPr>
          </a:p>
          <a:p>
            <a:pPr>
              <a:lnSpc>
                <a:spcPct val="80000"/>
              </a:lnSpc>
            </a:pPr>
            <a:r>
              <a:rPr lang="en-US" altLang="en-US" dirty="0">
                <a:solidFill>
                  <a:schemeClr val="tx2"/>
                </a:solidFill>
              </a:rPr>
              <a:t>(The extra hired pitcher symbolizes rockets, jets, or conventional propellers)</a:t>
            </a:r>
            <a:endParaRPr lang="en-US" altLang="en-US" dirty="0">
              <a:solidFill>
                <a:schemeClr val="tx2"/>
              </a:solidFill>
              <a:cs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828D68B-41A2-44D8-93CE-19D544B02FC4}"/>
              </a:ext>
            </a:extLst>
          </p:cNvPr>
          <p:cNvSpPr>
            <a:spLocks noGrp="1" noChangeArrowheads="1"/>
          </p:cNvSpPr>
          <p:nvPr>
            <p:ph type="ctrTitle"/>
          </p:nvPr>
        </p:nvSpPr>
        <p:spPr>
          <a:xfrm>
            <a:off x="1524000" y="2057400"/>
            <a:ext cx="5715000" cy="1447800"/>
          </a:xfrm>
          <a:gradFill rotWithShape="1">
            <a:gsLst>
              <a:gs pos="0">
                <a:schemeClr val="hlink">
                  <a:gamma/>
                  <a:shade val="81961"/>
                  <a:invGamma/>
                </a:schemeClr>
              </a:gs>
              <a:gs pos="50000">
                <a:schemeClr val="hlink">
                  <a:alpha val="28999"/>
                </a:schemeClr>
              </a:gs>
              <a:gs pos="100000">
                <a:schemeClr val="hlink">
                  <a:gamma/>
                  <a:shade val="81961"/>
                  <a:invGamma/>
                </a:schemeClr>
              </a:gs>
            </a:gsLst>
            <a:lin ang="5400000" scaled="1"/>
          </a:gradFill>
          <a:ln/>
        </p:spPr>
        <p:txBody>
          <a:bodyPr/>
          <a:lstStyle/>
          <a:p>
            <a:pPr algn="ctr"/>
            <a:r>
              <a:rPr lang="en-US" altLang="en-US" sz="4000" dirty="0"/>
              <a:t>Quinn Aerospace</a:t>
            </a:r>
          </a:p>
        </p:txBody>
      </p:sp>
      <p:sp>
        <p:nvSpPr>
          <p:cNvPr id="2051" name="Rectangle 3">
            <a:extLst>
              <a:ext uri="{FF2B5EF4-FFF2-40B4-BE49-F238E27FC236}">
                <a16:creationId xmlns:a16="http://schemas.microsoft.com/office/drawing/2014/main" id="{42DE8C7A-5834-4FF0-8FBE-BCAFE8BBB30F}"/>
              </a:ext>
            </a:extLst>
          </p:cNvPr>
          <p:cNvSpPr>
            <a:spLocks noGrp="1" noChangeArrowheads="1"/>
          </p:cNvSpPr>
          <p:nvPr>
            <p:ph type="subTitle" idx="1"/>
          </p:nvPr>
        </p:nvSpPr>
        <p:spPr>
          <a:xfrm>
            <a:off x="2503488" y="3657600"/>
            <a:ext cx="3821112" cy="865188"/>
          </a:xfrm>
        </p:spPr>
        <p:txBody>
          <a:bodyPr/>
          <a:lstStyle/>
          <a:p>
            <a:r>
              <a:rPr lang="en-US" altLang="en-US" b="1" dirty="0">
                <a:solidFill>
                  <a:schemeClr val="tx2"/>
                </a:solidFill>
              </a:rPr>
              <a:t>Abbreviated Business Model</a:t>
            </a:r>
            <a:endParaRPr lang="en-US" altLang="en-US" b="1" dirty="0">
              <a:solidFill>
                <a:schemeClr val="tx2"/>
              </a:solidFill>
              <a:cs typeface="Aria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D87ED63-46E6-4C39-9C97-9A40EE409BBA}"/>
              </a:ext>
            </a:extLst>
          </p:cNvPr>
          <p:cNvSpPr>
            <a:spLocks noGrp="1" noChangeArrowheads="1"/>
          </p:cNvSpPr>
          <p:nvPr>
            <p:ph type="title"/>
          </p:nvPr>
        </p:nvSpPr>
        <p:spPr/>
        <p:txBody>
          <a:bodyPr/>
          <a:lstStyle/>
          <a:p>
            <a:r>
              <a:rPr lang="en-US" altLang="en-US">
                <a:solidFill>
                  <a:srgbClr val="F8F852"/>
                </a:solidFill>
              </a:rPr>
              <a:t>Pressure Foil Perspective</a:t>
            </a:r>
          </a:p>
        </p:txBody>
      </p:sp>
      <p:sp>
        <p:nvSpPr>
          <p:cNvPr id="58371" name="Rectangle 3">
            <a:extLst>
              <a:ext uri="{FF2B5EF4-FFF2-40B4-BE49-F238E27FC236}">
                <a16:creationId xmlns:a16="http://schemas.microsoft.com/office/drawing/2014/main" id="{E7F8F591-0E11-41CC-98BB-8BEE9774FD9F}"/>
              </a:ext>
            </a:extLst>
          </p:cNvPr>
          <p:cNvSpPr>
            <a:spLocks noGrp="1" noChangeArrowheads="1"/>
          </p:cNvSpPr>
          <p:nvPr>
            <p:ph type="body" idx="1"/>
          </p:nvPr>
        </p:nvSpPr>
        <p:spPr>
          <a:xfrm>
            <a:off x="1481711" y="1520808"/>
            <a:ext cx="5685477" cy="4038600"/>
          </a:xfrm>
        </p:spPr>
        <p:txBody>
          <a:bodyPr/>
          <a:lstStyle/>
          <a:p>
            <a:pPr>
              <a:lnSpc>
                <a:spcPct val="80000"/>
              </a:lnSpc>
            </a:pPr>
            <a:r>
              <a:rPr lang="en-US" altLang="en-US" sz="2400" dirty="0">
                <a:solidFill>
                  <a:schemeClr val="tx2"/>
                </a:solidFill>
              </a:rPr>
              <a:t>The Pressure Foil group decides that if they hired a batter to stand on the railroad car, on the north side of the wall, to just slightly deflect (foul bunt) away the balls thrown from the north to the south so that the balls just missed the wall, the car would begin to move northward.</a:t>
            </a:r>
            <a:endParaRPr lang="en-US" altLang="en-US" sz="2400" dirty="0">
              <a:solidFill>
                <a:schemeClr val="tx2"/>
              </a:solidFill>
              <a:cs typeface="Arial"/>
            </a:endParaRPr>
          </a:p>
          <a:p>
            <a:pPr>
              <a:lnSpc>
                <a:spcPct val="80000"/>
              </a:lnSpc>
            </a:pPr>
            <a:r>
              <a:rPr lang="en-US" altLang="en-US" sz="2400" dirty="0">
                <a:solidFill>
                  <a:schemeClr val="tx2"/>
                </a:solidFill>
              </a:rPr>
              <a:t>The hired batter symbolizes the pressure foil method of generating force.</a:t>
            </a:r>
            <a:endParaRPr lang="en-US" altLang="en-US" sz="2400" dirty="0">
              <a:solidFill>
                <a:schemeClr val="tx2"/>
              </a:solidFill>
              <a:cs typeface="Arial"/>
            </a:endParaRPr>
          </a:p>
          <a:p>
            <a:pPr>
              <a:lnSpc>
                <a:spcPct val="80000"/>
              </a:lnSpc>
            </a:pPr>
            <a:r>
              <a:rPr lang="en-US" altLang="en-US" sz="2400" dirty="0">
                <a:solidFill>
                  <a:schemeClr val="tx2"/>
                </a:solidFill>
              </a:rPr>
              <a:t>There would be no need for another pitcher and no need to double the balls striking the southern face of the wall.  In this way less effort is required to move the car northward.</a:t>
            </a:r>
            <a:endParaRPr lang="en-US" altLang="en-US" sz="2400" dirty="0">
              <a:solidFill>
                <a:schemeClr val="tx2"/>
              </a:solidFill>
              <a:cs typeface="Aria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0E3FE2B-FCB8-4BBD-BA40-6A61761C052C}"/>
              </a:ext>
            </a:extLst>
          </p:cNvPr>
          <p:cNvSpPr>
            <a:spLocks noGrp="1" noChangeArrowheads="1"/>
          </p:cNvSpPr>
          <p:nvPr>
            <p:ph type="title"/>
          </p:nvPr>
        </p:nvSpPr>
        <p:spPr/>
        <p:txBody>
          <a:bodyPr/>
          <a:lstStyle/>
          <a:p>
            <a:r>
              <a:rPr lang="en-US" altLang="en-US">
                <a:solidFill>
                  <a:srgbClr val="F8F852"/>
                </a:solidFill>
              </a:rPr>
              <a:t>Analogy Applied</a:t>
            </a:r>
          </a:p>
        </p:txBody>
      </p:sp>
      <p:sp>
        <p:nvSpPr>
          <p:cNvPr id="59396" name="Rectangle 4">
            <a:extLst>
              <a:ext uri="{FF2B5EF4-FFF2-40B4-BE49-F238E27FC236}">
                <a16:creationId xmlns:a16="http://schemas.microsoft.com/office/drawing/2014/main" id="{D4BC4D22-6D2A-426E-A69C-04BB0AF05B63}"/>
              </a:ext>
            </a:extLst>
          </p:cNvPr>
          <p:cNvSpPr>
            <a:spLocks noGrp="1" noChangeArrowheads="1"/>
          </p:cNvSpPr>
          <p:nvPr>
            <p:ph type="body" idx="1"/>
          </p:nvPr>
        </p:nvSpPr>
        <p:spPr>
          <a:xfrm>
            <a:off x="1445805" y="1472934"/>
            <a:ext cx="5410200" cy="4038600"/>
          </a:xfrm>
        </p:spPr>
        <p:txBody>
          <a:bodyPr/>
          <a:lstStyle/>
          <a:p>
            <a:pPr>
              <a:lnSpc>
                <a:spcPct val="90000"/>
              </a:lnSpc>
            </a:pPr>
            <a:r>
              <a:rPr lang="en-US" altLang="en-US" sz="3200" dirty="0">
                <a:solidFill>
                  <a:schemeClr val="tx2"/>
                </a:solidFill>
              </a:rPr>
              <a:t>Deflect those air molecules away from striking one side of a surface while leaving the other side at normal atmospheric pressure.</a:t>
            </a:r>
            <a:endParaRPr lang="en-US" altLang="en-US" sz="3200" dirty="0">
              <a:solidFill>
                <a:schemeClr val="tx2"/>
              </a:solidFill>
              <a:cs typeface="Arial"/>
            </a:endParaRPr>
          </a:p>
          <a:p>
            <a:pPr>
              <a:lnSpc>
                <a:spcPct val="90000"/>
              </a:lnSpc>
              <a:buFontTx/>
              <a:buNone/>
            </a:pPr>
            <a:endParaRPr lang="en-US" altLang="en-US" sz="3200" dirty="0">
              <a:solidFill>
                <a:schemeClr val="tx2"/>
              </a:solidFill>
              <a:cs typeface="Arial"/>
            </a:endParaRPr>
          </a:p>
          <a:p>
            <a:pPr>
              <a:lnSpc>
                <a:spcPct val="90000"/>
              </a:lnSpc>
            </a:pPr>
            <a:r>
              <a:rPr lang="en-US" altLang="en-US" sz="3200" dirty="0">
                <a:solidFill>
                  <a:schemeClr val="tx2"/>
                </a:solidFill>
              </a:rPr>
              <a:t>Use natural force already present in still air to generate useful force.</a:t>
            </a:r>
            <a:endParaRPr lang="en-US" altLang="en-US" sz="3200" dirty="0">
              <a:solidFill>
                <a:schemeClr val="tx2"/>
              </a:solidFill>
              <a:cs typeface="Arial"/>
            </a:endParaRPr>
          </a:p>
          <a:p>
            <a:pPr>
              <a:lnSpc>
                <a:spcPct val="90000"/>
              </a:lnSpc>
              <a:buFontTx/>
              <a:buNone/>
            </a:pPr>
            <a:endParaRPr lang="en-US" altLang="en-US" sz="3200" dirty="0">
              <a:solidFill>
                <a:schemeClr val="tx2"/>
              </a:solidFill>
              <a:cs typeface="Arial"/>
            </a:endParaRPr>
          </a:p>
          <a:p>
            <a:pPr>
              <a:lnSpc>
                <a:spcPct val="90000"/>
              </a:lnSpc>
            </a:pPr>
            <a:endParaRPr lang="en-US" altLang="en-US">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 calcmode="lin" valueType="num">
                                      <p:cBhvr additive="base">
                                        <p:cTn id="7" dur="500" fill="hold"/>
                                        <p:tgtEl>
                                          <p:spTgt spid="5939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9396">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9396">
                                            <p:txEl>
                                              <p:pRg st="2" end="2"/>
                                            </p:txEl>
                                          </p:spTgt>
                                        </p:tgtEl>
                                        <p:attrNameLst>
                                          <p:attrName>style.visibility</p:attrName>
                                        </p:attrNameLst>
                                      </p:cBhvr>
                                      <p:to>
                                        <p:strVal val="visible"/>
                                      </p:to>
                                    </p:set>
                                    <p:anim calcmode="lin" valueType="num">
                                      <p:cBhvr additive="base">
                                        <p:cTn id="13" dur="500" fill="hold"/>
                                        <p:tgtEl>
                                          <p:spTgt spid="5939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6">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939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a:extLst>
              <a:ext uri="{FF2B5EF4-FFF2-40B4-BE49-F238E27FC236}">
                <a16:creationId xmlns:a16="http://schemas.microsoft.com/office/drawing/2014/main" id="{17DE01ED-FF5D-4747-B649-A7D516624C71}"/>
              </a:ext>
            </a:extLst>
          </p:cNvPr>
          <p:cNvSpPr>
            <a:spLocks noGrp="1" noChangeArrowheads="1"/>
          </p:cNvSpPr>
          <p:nvPr>
            <p:ph type="title"/>
          </p:nvPr>
        </p:nvSpPr>
        <p:spPr>
          <a:xfrm>
            <a:off x="533400" y="381000"/>
            <a:ext cx="7772400" cy="685800"/>
          </a:xfrm>
        </p:spPr>
        <p:txBody>
          <a:bodyPr/>
          <a:lstStyle/>
          <a:p>
            <a:r>
              <a:rPr lang="en-US" altLang="en-US" sz="2400">
                <a:solidFill>
                  <a:srgbClr val="F8F852"/>
                </a:solidFill>
              </a:rPr>
              <a:t>Graph – Force vs. RPM (9 inch diameter PF)</a:t>
            </a:r>
          </a:p>
        </p:txBody>
      </p:sp>
      <p:graphicFrame>
        <p:nvGraphicFramePr>
          <p:cNvPr id="64516" name="Object 4">
            <a:extLst>
              <a:ext uri="{FF2B5EF4-FFF2-40B4-BE49-F238E27FC236}">
                <a16:creationId xmlns:a16="http://schemas.microsoft.com/office/drawing/2014/main" id="{D7989E5B-A393-4866-96C4-FAA4D29B98E9}"/>
              </a:ext>
            </a:extLst>
          </p:cNvPr>
          <p:cNvGraphicFramePr>
            <a:graphicFrameLocks noGrp="1" noChangeAspect="1"/>
          </p:cNvGraphicFramePr>
          <p:nvPr>
            <p:ph idx="1"/>
            <p:extLst>
              <p:ext uri="{D42A27DB-BD31-4B8C-83A1-F6EECF244321}">
                <p14:modId xmlns:p14="http://schemas.microsoft.com/office/powerpoint/2010/main" val="2067480746"/>
              </p:ext>
            </p:extLst>
          </p:nvPr>
        </p:nvGraphicFramePr>
        <p:xfrm>
          <a:off x="1137814" y="1505648"/>
          <a:ext cx="6091212" cy="4806160"/>
        </p:xfrm>
        <a:graphic>
          <a:graphicData uri="http://schemas.openxmlformats.org/presentationml/2006/ole">
            <mc:AlternateContent xmlns:mc="http://schemas.openxmlformats.org/markup-compatibility/2006">
              <mc:Choice xmlns:v="urn:schemas-microsoft-com:vml" Requires="v">
                <p:oleObj spid="_x0000_s65134" name="Chart" r:id="rId4" imgW="4248235" imgH="3438504" progId="Excel.Chart.8">
                  <p:embed/>
                </p:oleObj>
              </mc:Choice>
              <mc:Fallback>
                <p:oleObj name="Chart" r:id="rId4" imgW="4248235" imgH="3438504"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814" y="1505648"/>
                        <a:ext cx="6091212" cy="480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afterEffect">
                                  <p:stCondLst>
                                    <p:cond delay="0"/>
                                  </p:stCondLst>
                                  <p:childTnLst>
                                    <p:animScale>
                                      <p:cBhvr>
                                        <p:cTn id="6" dur="1000" fill="hold"/>
                                        <p:tgtEl>
                                          <p:spTgt spid="64516"/>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45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EDDD577-A0C9-49A2-BEC4-4587A6022A76}"/>
              </a:ext>
            </a:extLst>
          </p:cNvPr>
          <p:cNvSpPr>
            <a:spLocks noGrp="1" noChangeArrowheads="1"/>
          </p:cNvSpPr>
          <p:nvPr>
            <p:ph type="title"/>
          </p:nvPr>
        </p:nvSpPr>
        <p:spPr/>
        <p:txBody>
          <a:bodyPr/>
          <a:lstStyle/>
          <a:p>
            <a:r>
              <a:rPr lang="en-US" altLang="en-US">
                <a:solidFill>
                  <a:srgbClr val="F8F852"/>
                </a:solidFill>
              </a:rPr>
              <a:t>Accomplishments to Date</a:t>
            </a:r>
          </a:p>
        </p:txBody>
      </p:sp>
      <p:sp>
        <p:nvSpPr>
          <p:cNvPr id="67587" name="Rectangle 3">
            <a:extLst>
              <a:ext uri="{FF2B5EF4-FFF2-40B4-BE49-F238E27FC236}">
                <a16:creationId xmlns:a16="http://schemas.microsoft.com/office/drawing/2014/main" id="{92DECBAB-3E89-497C-A3F6-BC26A852773B}"/>
              </a:ext>
            </a:extLst>
          </p:cNvPr>
          <p:cNvSpPr>
            <a:spLocks noGrp="1" noChangeArrowheads="1"/>
          </p:cNvSpPr>
          <p:nvPr>
            <p:ph type="body" idx="1"/>
          </p:nvPr>
        </p:nvSpPr>
        <p:spPr>
          <a:xfrm>
            <a:off x="1459768" y="1484903"/>
            <a:ext cx="5620849" cy="4397657"/>
          </a:xfrm>
        </p:spPr>
        <p:txBody>
          <a:bodyPr/>
          <a:lstStyle/>
          <a:p>
            <a:pPr>
              <a:lnSpc>
                <a:spcPct val="80000"/>
              </a:lnSpc>
            </a:pPr>
            <a:r>
              <a:rPr lang="en-US" altLang="en-US" sz="2400" b="1" dirty="0">
                <a:solidFill>
                  <a:schemeClr val="tx2"/>
                </a:solidFill>
              </a:rPr>
              <a:t>August 2005</a:t>
            </a:r>
            <a:r>
              <a:rPr lang="en-US" altLang="en-US" sz="2400" dirty="0">
                <a:solidFill>
                  <a:schemeClr val="tx2"/>
                </a:solidFill>
              </a:rPr>
              <a:t> -- Produced 22 newtons of thrust using a small electric motor attached to a 232 mm pressure foil.</a:t>
            </a:r>
            <a:endParaRPr lang="en-US" sz="2400">
              <a:solidFill>
                <a:schemeClr val="tx2"/>
              </a:solidFill>
              <a:cs typeface="Arial"/>
            </a:endParaRPr>
          </a:p>
          <a:p>
            <a:pPr>
              <a:lnSpc>
                <a:spcPct val="80000"/>
              </a:lnSpc>
            </a:pPr>
            <a:endParaRPr lang="en-US" altLang="en-US" sz="2400" dirty="0">
              <a:solidFill>
                <a:schemeClr val="tx2"/>
              </a:solidFill>
              <a:cs typeface="Arial"/>
            </a:endParaRPr>
          </a:p>
          <a:p>
            <a:pPr>
              <a:lnSpc>
                <a:spcPct val="80000"/>
              </a:lnSpc>
            </a:pPr>
            <a:r>
              <a:rPr lang="en-US" altLang="en-US" sz="2400" b="1" dirty="0">
                <a:solidFill>
                  <a:schemeClr val="tx2"/>
                </a:solidFill>
              </a:rPr>
              <a:t>September</a:t>
            </a:r>
            <a:r>
              <a:rPr lang="en-US" altLang="en-US" sz="2400" b="1" dirty="0">
                <a:solidFill>
                  <a:schemeClr val="tx2"/>
                </a:solidFill>
                <a:cs typeface="Arial"/>
              </a:rPr>
              <a:t> 2007</a:t>
            </a:r>
            <a:r>
              <a:rPr lang="en-US" altLang="en-US" sz="2400" dirty="0">
                <a:solidFill>
                  <a:schemeClr val="tx2"/>
                </a:solidFill>
                <a:cs typeface="Arial"/>
              </a:rPr>
              <a:t> – Pushed 85 kg man on a 100 kg test vehicle (185 kg total) to a speed of about 5 knots using a 914 mm pressure-foil.</a:t>
            </a:r>
            <a:endParaRPr lang="en-US" sz="2400">
              <a:solidFill>
                <a:schemeClr val="tx2"/>
              </a:solidFill>
              <a:cs typeface="Arial"/>
            </a:endParaRPr>
          </a:p>
          <a:p>
            <a:pPr>
              <a:lnSpc>
                <a:spcPct val="80000"/>
              </a:lnSpc>
            </a:pPr>
            <a:endParaRPr lang="en-US" altLang="en-US" sz="2400" dirty="0">
              <a:solidFill>
                <a:schemeClr val="tx2"/>
              </a:solidFill>
              <a:cs typeface="Arial"/>
            </a:endParaRPr>
          </a:p>
          <a:p>
            <a:pPr>
              <a:lnSpc>
                <a:spcPct val="80000"/>
              </a:lnSpc>
            </a:pPr>
            <a:r>
              <a:rPr lang="en-US" altLang="en-US" sz="2400" b="1" dirty="0">
                <a:solidFill>
                  <a:schemeClr val="tx2"/>
                </a:solidFill>
              </a:rPr>
              <a:t>August 2018</a:t>
            </a:r>
            <a:r>
              <a:rPr lang="en-US" altLang="en-US" sz="2400" dirty="0">
                <a:solidFill>
                  <a:schemeClr val="tx2"/>
                </a:solidFill>
              </a:rPr>
              <a:t> -- Produced 9 newtons of thrust per kilowatt input using an electric motor attached to a 584 mm pressure foil. </a:t>
            </a:r>
            <a:r>
              <a:rPr lang="en-US" altLang="en-US" sz="2000" dirty="0">
                <a:solidFill>
                  <a:schemeClr val="tx2"/>
                </a:solidFill>
              </a:rPr>
              <a:t> </a:t>
            </a:r>
            <a:endParaRPr lang="en-US" altLang="en-US" sz="2000">
              <a:solidFill>
                <a:schemeClr val="tx2"/>
              </a:solidFil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587">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fill="hold"/>
                                        <p:tgtEl>
                                          <p:spTgt spid="675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587">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anim calcmode="lin" valueType="num">
                                      <p:cBhvr additive="base">
                                        <p:cTn id="19" dur="500" fill="hold"/>
                                        <p:tgtEl>
                                          <p:spTgt spid="6758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758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587">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84DA80E-4206-4342-8A95-41E30BDC2E6C}"/>
              </a:ext>
            </a:extLst>
          </p:cNvPr>
          <p:cNvSpPr>
            <a:spLocks noGrp="1" noChangeArrowheads="1"/>
          </p:cNvSpPr>
          <p:nvPr>
            <p:ph type="title"/>
          </p:nvPr>
        </p:nvSpPr>
        <p:spPr/>
        <p:txBody>
          <a:bodyPr/>
          <a:lstStyle/>
          <a:p>
            <a:r>
              <a:rPr lang="en-US" altLang="en-US" dirty="0">
                <a:solidFill>
                  <a:srgbClr val="F8F852"/>
                </a:solidFill>
              </a:rPr>
              <a:t>Current Problem Areas</a:t>
            </a:r>
          </a:p>
        </p:txBody>
      </p:sp>
      <p:sp>
        <p:nvSpPr>
          <p:cNvPr id="68611" name="Rectangle 3">
            <a:extLst>
              <a:ext uri="{FF2B5EF4-FFF2-40B4-BE49-F238E27FC236}">
                <a16:creationId xmlns:a16="http://schemas.microsoft.com/office/drawing/2014/main" id="{9410DBBA-2472-471F-8B6B-E90E96CB4F09}"/>
              </a:ext>
            </a:extLst>
          </p:cNvPr>
          <p:cNvSpPr>
            <a:spLocks noGrp="1" noChangeArrowheads="1"/>
          </p:cNvSpPr>
          <p:nvPr>
            <p:ph type="body" idx="1"/>
          </p:nvPr>
        </p:nvSpPr>
        <p:spPr>
          <a:xfrm>
            <a:off x="1457774" y="1457774"/>
            <a:ext cx="5410200" cy="4038600"/>
          </a:xfrm>
        </p:spPr>
        <p:txBody>
          <a:bodyPr/>
          <a:lstStyle/>
          <a:p>
            <a:pPr>
              <a:lnSpc>
                <a:spcPct val="90000"/>
              </a:lnSpc>
            </a:pPr>
            <a:r>
              <a:rPr lang="en-US" altLang="en-US" dirty="0">
                <a:solidFill>
                  <a:schemeClr val="tx2"/>
                </a:solidFill>
              </a:rPr>
              <a:t>Need to continue to increase efficiency of Pressure Foil to maximize thrust and minimize drag by varying these elements</a:t>
            </a:r>
            <a:r>
              <a:rPr lang="en-US" altLang="en-US" dirty="0">
                <a:solidFill>
                  <a:schemeClr val="tx2"/>
                </a:solidFill>
                <a:cs typeface="Arial"/>
              </a:rPr>
              <a:t>—</a:t>
            </a:r>
            <a:r>
              <a:rPr lang="en-US" altLang="en-US" dirty="0">
                <a:solidFill>
                  <a:schemeClr val="tx2"/>
                </a:solidFill>
              </a:rPr>
              <a:t>fin width, fin height, fin spacing, fin depth, rotor diameter, rotational speed, number of fins, material, surfacing, and angle of fins.</a:t>
            </a:r>
            <a:endParaRPr lang="en-US" altLang="en-US" dirty="0">
              <a:solidFill>
                <a:schemeClr val="tx2"/>
              </a:solidFill>
              <a:cs typeface="Arial"/>
            </a:endParaRPr>
          </a:p>
          <a:p>
            <a:pPr>
              <a:lnSpc>
                <a:spcPct val="90000"/>
              </a:lnSpc>
            </a:pPr>
            <a:endParaRPr lang="en-US" altLang="en-US" dirty="0">
              <a:solidFill>
                <a:schemeClr val="tx2"/>
              </a:solidFill>
              <a:cs typeface="Arial"/>
            </a:endParaRPr>
          </a:p>
          <a:p>
            <a:pPr>
              <a:lnSpc>
                <a:spcPct val="90000"/>
              </a:lnSpc>
            </a:pPr>
            <a:r>
              <a:rPr lang="en-US" altLang="en-US" dirty="0">
                <a:solidFill>
                  <a:schemeClr val="tx2"/>
                </a:solidFill>
              </a:rPr>
              <a:t>Lack of funds for serious research and development. </a:t>
            </a:r>
            <a:endParaRPr lang="en-US" altLang="en-US" dirty="0">
              <a:solidFill>
                <a:schemeClr val="tx2"/>
              </a:solidFill>
              <a:cs typeface="Arial"/>
            </a:endParaRPr>
          </a:p>
          <a:p>
            <a:pPr>
              <a:lnSpc>
                <a:spcPct val="90000"/>
              </a:lnSpc>
              <a:buFontTx/>
              <a:buNone/>
            </a:pPr>
            <a:endParaRPr lang="en-US" altLang="en-US" sz="240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 calcmode="lin" valueType="num">
                                      <p:cBhvr additive="base">
                                        <p:cTn id="13"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611">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491D581-E453-4F81-95EC-DA6578364A09}"/>
              </a:ext>
            </a:extLst>
          </p:cNvPr>
          <p:cNvSpPr>
            <a:spLocks noGrp="1" noChangeArrowheads="1"/>
          </p:cNvSpPr>
          <p:nvPr>
            <p:ph type="title"/>
          </p:nvPr>
        </p:nvSpPr>
        <p:spPr/>
        <p:txBody>
          <a:bodyPr/>
          <a:lstStyle/>
          <a:p>
            <a:r>
              <a:rPr lang="en-US" altLang="en-US" dirty="0">
                <a:solidFill>
                  <a:srgbClr val="F8F852"/>
                </a:solidFill>
              </a:rPr>
              <a:t>Summary</a:t>
            </a:r>
          </a:p>
        </p:txBody>
      </p:sp>
      <p:sp>
        <p:nvSpPr>
          <p:cNvPr id="111619" name="Rectangle 3">
            <a:extLst>
              <a:ext uri="{FF2B5EF4-FFF2-40B4-BE49-F238E27FC236}">
                <a16:creationId xmlns:a16="http://schemas.microsoft.com/office/drawing/2014/main" id="{C2E16EC3-8024-4493-BA75-B5E897466557}"/>
              </a:ext>
            </a:extLst>
          </p:cNvPr>
          <p:cNvSpPr>
            <a:spLocks noGrp="1" noChangeArrowheads="1"/>
          </p:cNvSpPr>
          <p:nvPr>
            <p:ph type="body" idx="1"/>
          </p:nvPr>
        </p:nvSpPr>
        <p:spPr>
          <a:xfrm>
            <a:off x="1445805" y="1447800"/>
            <a:ext cx="5158859" cy="4997283"/>
          </a:xfrm>
        </p:spPr>
        <p:txBody>
          <a:bodyPr/>
          <a:lstStyle/>
          <a:p>
            <a:pPr>
              <a:lnSpc>
                <a:spcPct val="90000"/>
              </a:lnSpc>
            </a:pPr>
            <a:r>
              <a:rPr lang="en-US" altLang="en-US" sz="2000" b="1" dirty="0">
                <a:solidFill>
                  <a:schemeClr val="tx2"/>
                </a:solidFill>
              </a:rPr>
              <a:t>Completely new system of propulsion.</a:t>
            </a:r>
            <a:endParaRPr lang="en-US" altLang="en-US" sz="2000" b="1" dirty="0">
              <a:solidFill>
                <a:schemeClr val="tx2"/>
              </a:solidFill>
              <a:cs typeface="Arial"/>
            </a:endParaRPr>
          </a:p>
          <a:p>
            <a:pPr>
              <a:lnSpc>
                <a:spcPct val="90000"/>
              </a:lnSpc>
            </a:pPr>
            <a:endParaRPr lang="en-US" altLang="en-US" sz="2000" b="1" dirty="0">
              <a:solidFill>
                <a:schemeClr val="tx2"/>
              </a:solidFill>
              <a:cs typeface="Arial"/>
            </a:endParaRPr>
          </a:p>
          <a:p>
            <a:pPr>
              <a:lnSpc>
                <a:spcPct val="90000"/>
              </a:lnSpc>
            </a:pPr>
            <a:r>
              <a:rPr lang="en-US" altLang="en-US" sz="2000" b="1" dirty="0">
                <a:solidFill>
                  <a:schemeClr val="tx2"/>
                </a:solidFill>
              </a:rPr>
              <a:t>Uses evacuation of air from within slots by high speed rotation to generate force.</a:t>
            </a:r>
            <a:endParaRPr lang="en-US" altLang="en-US" sz="2000" b="1" dirty="0">
              <a:solidFill>
                <a:schemeClr val="tx2"/>
              </a:solidFill>
              <a:cs typeface="Arial"/>
            </a:endParaRPr>
          </a:p>
          <a:p>
            <a:pPr>
              <a:lnSpc>
                <a:spcPct val="90000"/>
              </a:lnSpc>
            </a:pPr>
            <a:endParaRPr lang="en-US" altLang="en-US" sz="2000" b="1" dirty="0">
              <a:solidFill>
                <a:schemeClr val="tx2"/>
              </a:solidFill>
              <a:cs typeface="Arial"/>
            </a:endParaRPr>
          </a:p>
          <a:p>
            <a:pPr>
              <a:lnSpc>
                <a:spcPct val="90000"/>
              </a:lnSpc>
            </a:pPr>
            <a:r>
              <a:rPr lang="en-US" altLang="en-US" sz="2000" b="1" dirty="0">
                <a:solidFill>
                  <a:schemeClr val="tx2"/>
                </a:solidFill>
              </a:rPr>
              <a:t>Method patented in United States in 1994.</a:t>
            </a:r>
            <a:endParaRPr lang="en-US" altLang="en-US" sz="2000" b="1" dirty="0">
              <a:solidFill>
                <a:schemeClr val="tx2"/>
              </a:solidFill>
              <a:cs typeface="Arial"/>
            </a:endParaRPr>
          </a:p>
          <a:p>
            <a:pPr>
              <a:lnSpc>
                <a:spcPct val="90000"/>
              </a:lnSpc>
            </a:pPr>
            <a:endParaRPr lang="en-US" altLang="en-US" sz="2000" b="1" dirty="0">
              <a:solidFill>
                <a:schemeClr val="tx2"/>
              </a:solidFill>
              <a:cs typeface="Arial"/>
            </a:endParaRPr>
          </a:p>
          <a:p>
            <a:pPr>
              <a:lnSpc>
                <a:spcPct val="90000"/>
              </a:lnSpc>
            </a:pPr>
            <a:r>
              <a:rPr lang="en-US" altLang="en-US" sz="2000" b="1" dirty="0">
                <a:solidFill>
                  <a:schemeClr val="tx2"/>
                </a:solidFill>
              </a:rPr>
              <a:t>Working models already created.</a:t>
            </a:r>
            <a:endParaRPr lang="en-US" altLang="en-US" sz="2000" b="1" dirty="0">
              <a:solidFill>
                <a:schemeClr val="tx2"/>
              </a:solidFill>
              <a:cs typeface="Arial"/>
            </a:endParaRPr>
          </a:p>
          <a:p>
            <a:pPr marL="0" indent="0">
              <a:lnSpc>
                <a:spcPct val="90000"/>
              </a:lnSpc>
              <a:buNone/>
            </a:pPr>
            <a:endParaRPr lang="en-US" altLang="en-US" sz="2000" b="1" dirty="0">
              <a:solidFill>
                <a:schemeClr val="tx2"/>
              </a:solidFill>
              <a:cs typeface="Arial"/>
            </a:endParaRPr>
          </a:p>
          <a:p>
            <a:pPr>
              <a:lnSpc>
                <a:spcPct val="90000"/>
              </a:lnSpc>
            </a:pPr>
            <a:r>
              <a:rPr lang="en-US" altLang="en-US" sz="2000" b="1" dirty="0">
                <a:solidFill>
                  <a:schemeClr val="tx2"/>
                </a:solidFill>
              </a:rPr>
              <a:t>Need funds for serious research and development at a more sophisticated level.</a:t>
            </a:r>
            <a:endParaRPr lang="en-US" altLang="en-US" sz="2000" b="1" dirty="0">
              <a:solidFill>
                <a:schemeClr val="tx2"/>
              </a:solidFil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1619">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1619">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 calcmode="lin" valueType="num">
                                      <p:cBhvr additive="base">
                                        <p:cTn id="19" dur="500" fill="hold"/>
                                        <p:tgtEl>
                                          <p:spTgt spid="11161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19">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1619">
                                            <p:txEl>
                                              <p:pRg st="4" end="4"/>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19">
                                            <p:txEl>
                                              <p:pRg st="6" end="6"/>
                                            </p:txEl>
                                          </p:spTgt>
                                        </p:tgtEl>
                                        <p:attrNameLst>
                                          <p:attrName>style.visibility</p:attrName>
                                        </p:attrNameLst>
                                      </p:cBhvr>
                                      <p:to>
                                        <p:strVal val="visible"/>
                                      </p:to>
                                    </p:set>
                                    <p:anim calcmode="lin" valueType="num">
                                      <p:cBhvr additive="base">
                                        <p:cTn id="25" dur="500" fill="hold"/>
                                        <p:tgtEl>
                                          <p:spTgt spid="111619">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19">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1619">
                                            <p:txEl>
                                              <p:pRg st="6" end="6"/>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19">
                                            <p:txEl>
                                              <p:pRg st="8" end="8"/>
                                            </p:txEl>
                                          </p:spTgt>
                                        </p:tgtEl>
                                        <p:attrNameLst>
                                          <p:attrName>style.visibility</p:attrName>
                                        </p:attrNameLst>
                                      </p:cBhvr>
                                      <p:to>
                                        <p:strVal val="visible"/>
                                      </p:to>
                                    </p:set>
                                    <p:anim calcmode="lin" valueType="num">
                                      <p:cBhvr additive="base">
                                        <p:cTn id="31" dur="500" fill="hold"/>
                                        <p:tgtEl>
                                          <p:spTgt spid="111619">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19">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1619">
                                            <p:txEl>
                                              <p:pRg st="8" end="8"/>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F6A475C-E9AF-4743-B9DA-77135793D659}"/>
              </a:ext>
            </a:extLst>
          </p:cNvPr>
          <p:cNvSpPr>
            <a:spLocks noGrp="1" noChangeArrowheads="1"/>
          </p:cNvSpPr>
          <p:nvPr>
            <p:ph type="title"/>
          </p:nvPr>
        </p:nvSpPr>
        <p:spPr/>
        <p:txBody>
          <a:bodyPr/>
          <a:lstStyle/>
          <a:p>
            <a:r>
              <a:rPr lang="en-US" altLang="en-US">
                <a:solidFill>
                  <a:srgbClr val="F8F852"/>
                </a:solidFill>
              </a:rPr>
              <a:t>What is a Pressure Foil?</a:t>
            </a:r>
          </a:p>
        </p:txBody>
      </p:sp>
      <p:sp>
        <p:nvSpPr>
          <p:cNvPr id="10243" name="Rectangle 3">
            <a:extLst>
              <a:ext uri="{FF2B5EF4-FFF2-40B4-BE49-F238E27FC236}">
                <a16:creationId xmlns:a16="http://schemas.microsoft.com/office/drawing/2014/main" id="{9E576106-9DD7-4F37-8254-ABCBB064AD71}"/>
              </a:ext>
            </a:extLst>
          </p:cNvPr>
          <p:cNvSpPr>
            <a:spLocks noGrp="1" noChangeArrowheads="1"/>
          </p:cNvSpPr>
          <p:nvPr>
            <p:ph type="body" idx="1"/>
          </p:nvPr>
        </p:nvSpPr>
        <p:spPr>
          <a:xfrm>
            <a:off x="1457774" y="1544746"/>
            <a:ext cx="5410200" cy="4038600"/>
          </a:xfrm>
        </p:spPr>
        <p:txBody>
          <a:bodyPr/>
          <a:lstStyle/>
          <a:p>
            <a:pPr>
              <a:lnSpc>
                <a:spcPct val="90000"/>
              </a:lnSpc>
            </a:pPr>
            <a:r>
              <a:rPr lang="en-US" altLang="en-US" dirty="0">
                <a:solidFill>
                  <a:schemeClr val="tx2"/>
                </a:solidFill>
              </a:rPr>
              <a:t>A Pressure Foil is a rotating thrust-producing apparatus that uses a unique method of force production as described in U.S. patent 5,328,333.</a:t>
            </a:r>
          </a:p>
          <a:p>
            <a:pPr>
              <a:lnSpc>
                <a:spcPct val="90000"/>
              </a:lnSpc>
              <a:buFontTx/>
              <a:buNone/>
            </a:pPr>
            <a:endParaRPr lang="en-US" altLang="en-US">
              <a:solidFill>
                <a:schemeClr val="tx2"/>
              </a:solidFill>
            </a:endParaRPr>
          </a:p>
          <a:p>
            <a:pPr>
              <a:lnSpc>
                <a:spcPct val="90000"/>
              </a:lnSpc>
            </a:pPr>
            <a:r>
              <a:rPr lang="en-US" altLang="en-US" dirty="0">
                <a:solidFill>
                  <a:schemeClr val="tx2"/>
                </a:solidFill>
              </a:rPr>
              <a:t>The force generated via this method can be used to propel cars, ships, trains, and aircraft.</a:t>
            </a:r>
            <a:endParaRPr lang="en-US" altLang="en-US" dirty="0">
              <a:solidFill>
                <a:schemeClr val="tx2"/>
              </a:solidFil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24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39B271-71B3-4F85-B1A8-D70D86ABBE46}"/>
              </a:ext>
            </a:extLst>
          </p:cNvPr>
          <p:cNvSpPr txBox="1"/>
          <p:nvPr/>
        </p:nvSpPr>
        <p:spPr>
          <a:xfrm>
            <a:off x="1715149" y="1379349"/>
            <a:ext cx="6256148"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6"/>
                </a:solidFill>
                <a:latin typeface="Arial"/>
                <a:cs typeface="Arial"/>
              </a:rPr>
              <a:t>Rotating thrust-producing apparatus</a:t>
            </a:r>
          </a:p>
          <a:p>
            <a:endParaRPr lang="en-US" dirty="0">
              <a:solidFill>
                <a:schemeClr val="accent6"/>
              </a:solidFill>
              <a:latin typeface="Arial"/>
              <a:cs typeface="Arial"/>
            </a:endParaRPr>
          </a:p>
          <a:p>
            <a:r>
              <a:rPr lang="en-US" b="1" dirty="0">
                <a:solidFill>
                  <a:schemeClr val="accent6"/>
                </a:solidFill>
                <a:latin typeface="Arial"/>
                <a:cs typeface="Arial"/>
              </a:rPr>
              <a:t>Abstract </a:t>
            </a:r>
            <a:r>
              <a:rPr lang="en-US" dirty="0">
                <a:solidFill>
                  <a:schemeClr val="accent6"/>
                </a:solidFill>
                <a:latin typeface="Arial"/>
                <a:cs typeface="Arial"/>
              </a:rPr>
              <a:t>-- A circular foil connectable to a source of power for producing thrust in an axial direction when rotated, includes a flat circular plate and a plurality of closely spaced-apart fins fixed to an upper face of the circular plate, which occupy substantially the entire peripheral portion of the plate. A cylindrical hoop is fixed to the plate adjacent to radially inwardly extending edges of the fins to prevent fluid disposed adjacent to the circular plate and radially inwardly of the fins, from flowing radially outwardly and into the space between the fins as the circular foil is rotated. The foil is rotated at a sufficient speed to discharge fluid molecules from spaces between the fins at a rate faster than they can be replenished. This creates an imbalance of fluid pressure on the first side of the foil relative to an opposite second side thereof. As a result the circular foil moves in the direction of the deficit.</a:t>
            </a:r>
          </a:p>
          <a:p>
            <a:endParaRPr lang="en-US" dirty="0">
              <a:solidFill>
                <a:schemeClr val="accent6"/>
              </a:solidFill>
              <a:latin typeface="Arial"/>
              <a:cs typeface="Arial"/>
            </a:endParaRPr>
          </a:p>
          <a:p>
            <a:endParaRPr lang="en-US">
              <a:solidFill>
                <a:srgbClr val="333333"/>
              </a:solidFill>
              <a:latin typeface="Roboto"/>
            </a:endParaRPr>
          </a:p>
        </p:txBody>
      </p:sp>
      <p:sp>
        <p:nvSpPr>
          <p:cNvPr id="4" name="TextBox 3">
            <a:extLst>
              <a:ext uri="{FF2B5EF4-FFF2-40B4-BE49-F238E27FC236}">
                <a16:creationId xmlns:a16="http://schemas.microsoft.com/office/drawing/2014/main" id="{4107A430-BFB8-4D24-8A11-81F5F3C3D8D8}"/>
              </a:ext>
            </a:extLst>
          </p:cNvPr>
          <p:cNvSpPr txBox="1"/>
          <p:nvPr/>
        </p:nvSpPr>
        <p:spPr>
          <a:xfrm>
            <a:off x="759417" y="333214"/>
            <a:ext cx="72635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8F852"/>
                </a:solidFill>
                <a:latin typeface="Arial Black"/>
              </a:rPr>
              <a:t>U.S. Patent 5,328,333 Abstract</a:t>
            </a:r>
            <a:r>
              <a:rPr lang="en-US" sz="3200" dirty="0">
                <a:latin typeface="Arial Black"/>
              </a:rPr>
              <a:t>​</a:t>
            </a:r>
            <a:endParaRPr lang="en-US" sz="3200">
              <a:cs typeface="Arial"/>
            </a:endParaRPr>
          </a:p>
        </p:txBody>
      </p:sp>
    </p:spTree>
    <p:extLst>
      <p:ext uri="{BB962C8B-B14F-4D97-AF65-F5344CB8AC3E}">
        <p14:creationId xmlns:p14="http://schemas.microsoft.com/office/powerpoint/2010/main" val="39757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high confidence">
            <a:extLst>
              <a:ext uri="{FF2B5EF4-FFF2-40B4-BE49-F238E27FC236}">
                <a16:creationId xmlns:a16="http://schemas.microsoft.com/office/drawing/2014/main" id="{17A6EA95-8381-45C6-BB6B-A86877B962CD}"/>
              </a:ext>
            </a:extLst>
          </p:cNvPr>
          <p:cNvPicPr>
            <a:picLocks noChangeAspect="1"/>
          </p:cNvPicPr>
          <p:nvPr/>
        </p:nvPicPr>
        <p:blipFill>
          <a:blip r:embed="rId2"/>
          <a:stretch>
            <a:fillRect/>
          </a:stretch>
        </p:blipFill>
        <p:spPr>
          <a:xfrm>
            <a:off x="1829434" y="782679"/>
            <a:ext cx="3932865" cy="5759052"/>
          </a:xfrm>
          <a:prstGeom prst="rect">
            <a:avLst/>
          </a:prstGeom>
        </p:spPr>
      </p:pic>
      <p:sp>
        <p:nvSpPr>
          <p:cNvPr id="4" name="TextBox 3">
            <a:extLst>
              <a:ext uri="{FF2B5EF4-FFF2-40B4-BE49-F238E27FC236}">
                <a16:creationId xmlns:a16="http://schemas.microsoft.com/office/drawing/2014/main" id="{6ED74661-921D-4FA6-81FD-FAF7CBFB0C19}"/>
              </a:ext>
            </a:extLst>
          </p:cNvPr>
          <p:cNvSpPr txBox="1"/>
          <p:nvPr/>
        </p:nvSpPr>
        <p:spPr>
          <a:xfrm>
            <a:off x="720671" y="281553"/>
            <a:ext cx="53520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8F852"/>
                </a:solidFill>
                <a:latin typeface="Arial Black"/>
              </a:rPr>
              <a:t>U.S. Patent 5,328,333</a:t>
            </a:r>
            <a:r>
              <a:rPr lang="en-US" sz="3200">
                <a:latin typeface="Arial Black"/>
              </a:rPr>
              <a:t>​</a:t>
            </a:r>
            <a:endParaRPr lang="en-US" sz="3200"/>
          </a:p>
        </p:txBody>
      </p:sp>
    </p:spTree>
    <p:extLst>
      <p:ext uri="{BB962C8B-B14F-4D97-AF65-F5344CB8AC3E}">
        <p14:creationId xmlns:p14="http://schemas.microsoft.com/office/powerpoint/2010/main" val="7999452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B5BB2D-B145-4949-BE3A-CF549D69C1A3}"/>
              </a:ext>
            </a:extLst>
          </p:cNvPr>
          <p:cNvSpPr>
            <a:spLocks noGrp="1" noChangeArrowheads="1"/>
          </p:cNvSpPr>
          <p:nvPr>
            <p:ph type="title"/>
          </p:nvPr>
        </p:nvSpPr>
        <p:spPr/>
        <p:txBody>
          <a:bodyPr/>
          <a:lstStyle/>
          <a:p>
            <a:r>
              <a:rPr lang="en-US" altLang="en-US">
                <a:solidFill>
                  <a:srgbClr val="F8F852"/>
                </a:solidFill>
              </a:rPr>
              <a:t>Pressure Foil – Front (fig. A)</a:t>
            </a:r>
          </a:p>
        </p:txBody>
      </p:sp>
      <p:pic>
        <p:nvPicPr>
          <p:cNvPr id="11268" name="Picture 4" descr="foil1">
            <a:extLst>
              <a:ext uri="{FF2B5EF4-FFF2-40B4-BE49-F238E27FC236}">
                <a16:creationId xmlns:a16="http://schemas.microsoft.com/office/drawing/2014/main" id="{0E1ADB0C-04D5-4165-A1B2-BD258096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10" y="1360031"/>
            <a:ext cx="6985265" cy="5238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126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6776015-E8D4-4043-8B6E-4EDC240DAB15}"/>
              </a:ext>
            </a:extLst>
          </p:cNvPr>
          <p:cNvSpPr>
            <a:spLocks noGrp="1" noChangeArrowheads="1"/>
          </p:cNvSpPr>
          <p:nvPr>
            <p:ph type="title"/>
          </p:nvPr>
        </p:nvSpPr>
        <p:spPr/>
        <p:txBody>
          <a:bodyPr/>
          <a:lstStyle/>
          <a:p>
            <a:r>
              <a:rPr lang="en-US" altLang="en-US">
                <a:solidFill>
                  <a:srgbClr val="F8F852"/>
                </a:solidFill>
              </a:rPr>
              <a:t>Pressure Foil – Back (fig. B)</a:t>
            </a:r>
          </a:p>
        </p:txBody>
      </p:sp>
      <p:pic>
        <p:nvPicPr>
          <p:cNvPr id="12292" name="Picture 4" descr="foil2">
            <a:extLst>
              <a:ext uri="{FF2B5EF4-FFF2-40B4-BE49-F238E27FC236}">
                <a16:creationId xmlns:a16="http://schemas.microsoft.com/office/drawing/2014/main" id="{63F9F322-3A5F-4332-B0FE-0F3F02ED1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11" y="1312157"/>
            <a:ext cx="7022758" cy="5264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229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7" name="Rectangle 13">
            <a:extLst>
              <a:ext uri="{FF2B5EF4-FFF2-40B4-BE49-F238E27FC236}">
                <a16:creationId xmlns:a16="http://schemas.microsoft.com/office/drawing/2014/main" id="{A9A0D26A-439A-4F3F-B7FF-82DE336D7B82}"/>
              </a:ext>
            </a:extLst>
          </p:cNvPr>
          <p:cNvSpPr>
            <a:spLocks noGrp="1" noChangeArrowheads="1"/>
          </p:cNvSpPr>
          <p:nvPr>
            <p:ph type="title"/>
          </p:nvPr>
        </p:nvSpPr>
        <p:spPr/>
        <p:txBody>
          <a:bodyPr/>
          <a:lstStyle/>
          <a:p>
            <a:r>
              <a:rPr lang="en-US" altLang="en-US">
                <a:solidFill>
                  <a:srgbClr val="F8F852"/>
                </a:solidFill>
              </a:rPr>
              <a:t>Why is this method better?</a:t>
            </a:r>
          </a:p>
        </p:txBody>
      </p:sp>
      <p:sp>
        <p:nvSpPr>
          <p:cNvPr id="41998" name="Rectangle 14">
            <a:extLst>
              <a:ext uri="{FF2B5EF4-FFF2-40B4-BE49-F238E27FC236}">
                <a16:creationId xmlns:a16="http://schemas.microsoft.com/office/drawing/2014/main" id="{321A3137-7183-466D-B0A5-134FBFD79BD3}"/>
              </a:ext>
            </a:extLst>
          </p:cNvPr>
          <p:cNvSpPr>
            <a:spLocks noGrp="1" noChangeArrowheads="1"/>
          </p:cNvSpPr>
          <p:nvPr>
            <p:ph type="body" idx="1"/>
          </p:nvPr>
        </p:nvSpPr>
        <p:spPr>
          <a:xfrm>
            <a:off x="1469742" y="1520808"/>
            <a:ext cx="5410200" cy="4413142"/>
          </a:xfrm>
        </p:spPr>
        <p:txBody>
          <a:bodyPr/>
          <a:lstStyle/>
          <a:p>
            <a:r>
              <a:rPr lang="en-US" altLang="en-US" dirty="0">
                <a:solidFill>
                  <a:schemeClr val="tx2"/>
                </a:solidFill>
                <a:cs typeface="Arial"/>
              </a:rPr>
              <a:t>More fuel efficient than jet or rocket propulsion</a:t>
            </a:r>
            <a:endParaRPr lang="en-US" dirty="0">
              <a:solidFill>
                <a:schemeClr val="tx2"/>
              </a:solidFill>
              <a:cs typeface="Arial"/>
            </a:endParaRPr>
          </a:p>
          <a:p>
            <a:r>
              <a:rPr lang="en-US" dirty="0">
                <a:solidFill>
                  <a:schemeClr val="tx2"/>
                </a:solidFill>
                <a:ea typeface="+mn-lt"/>
                <a:cs typeface="+mn-lt"/>
              </a:rPr>
              <a:t>No propeller slippage (propeller aircraft)</a:t>
            </a:r>
          </a:p>
          <a:p>
            <a:r>
              <a:rPr lang="en-US" altLang="en-US" dirty="0">
                <a:solidFill>
                  <a:schemeClr val="tx2"/>
                </a:solidFill>
              </a:rPr>
              <a:t>No retreating blade stall (helicopters)</a:t>
            </a:r>
            <a:endParaRPr lang="en-US" altLang="en-US" dirty="0">
              <a:solidFill>
                <a:schemeClr val="tx2"/>
              </a:solidFill>
              <a:cs typeface="Arial"/>
            </a:endParaRPr>
          </a:p>
          <a:p>
            <a:r>
              <a:rPr lang="en-US" altLang="en-US" dirty="0">
                <a:solidFill>
                  <a:schemeClr val="tx2"/>
                </a:solidFill>
              </a:rPr>
              <a:t>Direct propulsion (automobiles)</a:t>
            </a:r>
            <a:endParaRPr lang="en-US" altLang="en-US" dirty="0">
              <a:solidFill>
                <a:schemeClr val="tx2"/>
              </a:solidFill>
              <a:cs typeface="Arial"/>
            </a:endParaRPr>
          </a:p>
          <a:p>
            <a:r>
              <a:rPr lang="en-US" altLang="en-US" dirty="0">
                <a:solidFill>
                  <a:schemeClr val="tx2"/>
                </a:solidFill>
              </a:rPr>
              <a:t>Smaller diameter rotor</a:t>
            </a:r>
            <a:endParaRPr lang="en-US" altLang="en-US" dirty="0">
              <a:solidFill>
                <a:schemeClr val="tx2"/>
              </a:solidFil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98">
                                            <p:txEl>
                                              <p:pRg st="0" end="0"/>
                                            </p:txEl>
                                          </p:spTgt>
                                        </p:tgtEl>
                                        <p:attrNameLst>
                                          <p:attrName>style.visibility</p:attrName>
                                        </p:attrNameLst>
                                      </p:cBhvr>
                                      <p:to>
                                        <p:strVal val="visible"/>
                                      </p:to>
                                    </p:set>
                                    <p:anim calcmode="lin" valueType="num">
                                      <p:cBhvr additive="base">
                                        <p:cTn id="7" dur="500" fill="hold"/>
                                        <p:tgtEl>
                                          <p:spTgt spid="419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99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98">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98">
                                            <p:txEl>
                                              <p:pRg st="1" end="1"/>
                                            </p:txEl>
                                          </p:spTgt>
                                        </p:tgtEl>
                                        <p:attrNameLst>
                                          <p:attrName>style.visibility</p:attrName>
                                        </p:attrNameLst>
                                      </p:cBhvr>
                                      <p:to>
                                        <p:strVal val="visible"/>
                                      </p:to>
                                    </p:set>
                                    <p:anim calcmode="lin" valueType="num">
                                      <p:cBhvr additive="base">
                                        <p:cTn id="13" dur="500" fill="hold"/>
                                        <p:tgtEl>
                                          <p:spTgt spid="419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99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98">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998">
                                            <p:txEl>
                                              <p:pRg st="2" end="2"/>
                                            </p:txEl>
                                          </p:spTgt>
                                        </p:tgtEl>
                                        <p:attrNameLst>
                                          <p:attrName>style.visibility</p:attrName>
                                        </p:attrNameLst>
                                      </p:cBhvr>
                                      <p:to>
                                        <p:strVal val="visible"/>
                                      </p:to>
                                    </p:set>
                                    <p:anim calcmode="lin" valueType="num">
                                      <p:cBhvr additive="base">
                                        <p:cTn id="19" dur="500" fill="hold"/>
                                        <p:tgtEl>
                                          <p:spTgt spid="419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99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98">
                                            <p:txEl>
                                              <p:pRg st="2" end="2"/>
                                            </p:txEl>
                                          </p:spTgt>
                                        </p:tgtEl>
                                        <p:attrNameLst>
                                          <p:attrName>ppt_c</p:attrName>
                                        </p:attrNameLst>
                                      </p:cBhvr>
                                      <p:to>
                                        <a:schemeClr val="accent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998">
                                            <p:txEl>
                                              <p:pRg st="3" end="3"/>
                                            </p:txEl>
                                          </p:spTgt>
                                        </p:tgtEl>
                                        <p:attrNameLst>
                                          <p:attrName>style.visibility</p:attrName>
                                        </p:attrNameLst>
                                      </p:cBhvr>
                                      <p:to>
                                        <p:strVal val="visible"/>
                                      </p:to>
                                    </p:set>
                                    <p:anim calcmode="lin" valueType="num">
                                      <p:cBhvr additive="base">
                                        <p:cTn id="25" dur="500" fill="hold"/>
                                        <p:tgtEl>
                                          <p:spTgt spid="4199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99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98">
                                            <p:txEl>
                                              <p:pRg st="3" end="3"/>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998">
                                            <p:txEl>
                                              <p:pRg st="4" end="4"/>
                                            </p:txEl>
                                          </p:spTgt>
                                        </p:tgtEl>
                                        <p:attrNameLst>
                                          <p:attrName>style.visibility</p:attrName>
                                        </p:attrNameLst>
                                      </p:cBhvr>
                                      <p:to>
                                        <p:strVal val="visible"/>
                                      </p:to>
                                    </p:set>
                                    <p:anim calcmode="lin" valueType="num">
                                      <p:cBhvr additive="base">
                                        <p:cTn id="31" dur="500" fill="hold"/>
                                        <p:tgtEl>
                                          <p:spTgt spid="4199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1998">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98">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7AC3A-8279-4393-8F76-B7CABD6A7780}"/>
              </a:ext>
            </a:extLst>
          </p:cNvPr>
          <p:cNvSpPr txBox="1"/>
          <p:nvPr/>
        </p:nvSpPr>
        <p:spPr>
          <a:xfrm>
            <a:off x="1466984" y="1486797"/>
            <a:ext cx="5491848"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rgbClr val="123E96"/>
                </a:solidFill>
                <a:latin typeface="Arial"/>
                <a:cs typeface="Arial"/>
              </a:rPr>
              <a:t>The Thrust Specific Energy Consumption (TSEC in kJ/</a:t>
            </a:r>
            <a:r>
              <a:rPr lang="en-US" sz="2400" dirty="0" err="1">
                <a:solidFill>
                  <a:srgbClr val="123E96"/>
                </a:solidFill>
                <a:latin typeface="Arial"/>
                <a:cs typeface="Arial"/>
              </a:rPr>
              <a:t>kN</a:t>
            </a:r>
            <a:r>
              <a:rPr lang="en-US" sz="2400" dirty="0">
                <a:solidFill>
                  <a:srgbClr val="123E96"/>
                </a:solidFill>
                <a:latin typeface="Arial"/>
                <a:cs typeface="Arial"/>
              </a:rPr>
              <a:t>-s) for typical </a:t>
            </a:r>
            <a:r>
              <a:rPr lang="en-US" sz="2400" b="1" dirty="0">
                <a:solidFill>
                  <a:srgbClr val="123E96"/>
                </a:solidFill>
                <a:latin typeface="Arial"/>
                <a:cs typeface="Arial"/>
              </a:rPr>
              <a:t>jet</a:t>
            </a:r>
            <a:r>
              <a:rPr lang="en-US" sz="2400" dirty="0">
                <a:solidFill>
                  <a:srgbClr val="123E96"/>
                </a:solidFill>
                <a:latin typeface="Arial"/>
                <a:cs typeface="Arial"/>
              </a:rPr>
              <a:t> and </a:t>
            </a:r>
            <a:r>
              <a:rPr lang="en-US" sz="2400" b="1" dirty="0">
                <a:solidFill>
                  <a:srgbClr val="123E96"/>
                </a:solidFill>
                <a:latin typeface="Arial"/>
                <a:cs typeface="Arial"/>
              </a:rPr>
              <a:t>rocket</a:t>
            </a:r>
            <a:r>
              <a:rPr lang="en-US" sz="2400" dirty="0">
                <a:solidFill>
                  <a:srgbClr val="123E96"/>
                </a:solidFill>
                <a:latin typeface="Arial"/>
                <a:cs typeface="Arial"/>
              </a:rPr>
              <a:t> thrusters is </a:t>
            </a:r>
            <a:r>
              <a:rPr lang="en-US" sz="2400" b="1" dirty="0">
                <a:solidFill>
                  <a:srgbClr val="123E96"/>
                </a:solidFill>
                <a:latin typeface="Arial"/>
                <a:cs typeface="Arial"/>
              </a:rPr>
              <a:t>946</a:t>
            </a:r>
            <a:r>
              <a:rPr lang="en-US" sz="2400" dirty="0">
                <a:solidFill>
                  <a:srgbClr val="123E96"/>
                </a:solidFill>
                <a:latin typeface="Arial"/>
                <a:cs typeface="Arial"/>
              </a:rPr>
              <a:t> and </a:t>
            </a:r>
            <a:r>
              <a:rPr lang="en-US" sz="2400" b="1" dirty="0">
                <a:solidFill>
                  <a:srgbClr val="123E96"/>
                </a:solidFill>
                <a:latin typeface="Arial"/>
                <a:cs typeface="Arial"/>
              </a:rPr>
              <a:t>29300</a:t>
            </a:r>
            <a:r>
              <a:rPr lang="en-US" sz="2400" dirty="0">
                <a:solidFill>
                  <a:srgbClr val="123E96"/>
                </a:solidFill>
                <a:latin typeface="Arial"/>
                <a:cs typeface="Arial"/>
              </a:rPr>
              <a:t>, respectively.</a:t>
            </a:r>
            <a:endParaRPr lang="en-US" sz="2400" dirty="0">
              <a:solidFill>
                <a:srgbClr val="123E96"/>
              </a:solidFill>
              <a:cs typeface="Arial"/>
            </a:endParaRPr>
          </a:p>
          <a:p>
            <a:pPr marL="342900" indent="-342900">
              <a:buFont typeface="Arial"/>
              <a:buChar char="•"/>
            </a:pPr>
            <a:r>
              <a:rPr lang="en-US" sz="2400" dirty="0">
                <a:solidFill>
                  <a:srgbClr val="123E96"/>
                </a:solidFill>
                <a:latin typeface="Arial"/>
                <a:cs typeface="Arial"/>
              </a:rPr>
              <a:t>The Thrust Specific Energy Consumption (TSEC in kJ/</a:t>
            </a:r>
            <a:r>
              <a:rPr lang="en-US" sz="2400" dirty="0" err="1">
                <a:solidFill>
                  <a:srgbClr val="123E96"/>
                </a:solidFill>
                <a:latin typeface="Arial"/>
                <a:cs typeface="Arial"/>
              </a:rPr>
              <a:t>kN</a:t>
            </a:r>
            <a:r>
              <a:rPr lang="en-US" sz="2400" dirty="0">
                <a:solidFill>
                  <a:srgbClr val="123E96"/>
                </a:solidFill>
                <a:latin typeface="Arial"/>
                <a:cs typeface="Arial"/>
              </a:rPr>
              <a:t>-s) for a typical </a:t>
            </a:r>
            <a:r>
              <a:rPr lang="en-US" sz="2400" b="1" dirty="0">
                <a:solidFill>
                  <a:srgbClr val="123E96"/>
                </a:solidFill>
                <a:latin typeface="Arial"/>
                <a:cs typeface="Arial"/>
              </a:rPr>
              <a:t>pressure-foil</a:t>
            </a:r>
            <a:r>
              <a:rPr lang="en-US" sz="2400" dirty="0">
                <a:solidFill>
                  <a:srgbClr val="123E96"/>
                </a:solidFill>
                <a:latin typeface="Arial"/>
                <a:cs typeface="Arial"/>
              </a:rPr>
              <a:t> thruster is </a:t>
            </a:r>
            <a:r>
              <a:rPr lang="en-US" sz="2400" b="1" dirty="0">
                <a:solidFill>
                  <a:srgbClr val="123E96"/>
                </a:solidFill>
                <a:latin typeface="Arial"/>
                <a:cs typeface="Arial"/>
              </a:rPr>
              <a:t>148</a:t>
            </a:r>
            <a:r>
              <a:rPr lang="en-US" sz="2400" dirty="0">
                <a:solidFill>
                  <a:srgbClr val="123E96"/>
                </a:solidFill>
                <a:latin typeface="Arial"/>
                <a:cs typeface="Arial"/>
              </a:rPr>
              <a:t>. This means that </a:t>
            </a:r>
            <a:r>
              <a:rPr lang="en-US" sz="2400" b="1" dirty="0">
                <a:solidFill>
                  <a:srgbClr val="123E96"/>
                </a:solidFill>
                <a:latin typeface="Arial"/>
                <a:cs typeface="Arial"/>
              </a:rPr>
              <a:t>pressure-foil</a:t>
            </a:r>
            <a:r>
              <a:rPr lang="en-US" sz="2400" dirty="0">
                <a:solidFill>
                  <a:srgbClr val="123E96"/>
                </a:solidFill>
                <a:latin typeface="Arial"/>
                <a:cs typeface="Arial"/>
              </a:rPr>
              <a:t> propulsion is about </a:t>
            </a:r>
            <a:r>
              <a:rPr lang="en-US" sz="2400" b="1" dirty="0">
                <a:solidFill>
                  <a:srgbClr val="123E96"/>
                </a:solidFill>
                <a:latin typeface="Arial"/>
                <a:cs typeface="Arial"/>
              </a:rPr>
              <a:t>7 times more fuel efficient than jets, and about 200 times more fuel efficient than rockets.</a:t>
            </a:r>
          </a:p>
          <a:p>
            <a:pPr>
              <a:buChar char="•"/>
            </a:pPr>
            <a:endParaRPr lang="en-US" sz="2400" dirty="0">
              <a:solidFill>
                <a:srgbClr val="123E96"/>
              </a:solidFill>
              <a:latin typeface="Arial"/>
              <a:cs typeface="Arial"/>
            </a:endParaRPr>
          </a:p>
          <a:p>
            <a:r>
              <a:rPr lang="en-US" sz="1400" dirty="0">
                <a:latin typeface="Arial"/>
                <a:cs typeface="Segoe UI"/>
              </a:rPr>
              <a:t>​</a:t>
            </a:r>
          </a:p>
          <a:p>
            <a:pPr>
              <a:buFont typeface="Arial"/>
              <a:buChar char="•"/>
            </a:pPr>
            <a:endParaRPr lang="en-US" sz="2000" dirty="0">
              <a:cs typeface="Arial"/>
            </a:endParaRPr>
          </a:p>
        </p:txBody>
      </p:sp>
      <p:sp>
        <p:nvSpPr>
          <p:cNvPr id="3" name="TextBox 2">
            <a:extLst>
              <a:ext uri="{FF2B5EF4-FFF2-40B4-BE49-F238E27FC236}">
                <a16:creationId xmlns:a16="http://schemas.microsoft.com/office/drawing/2014/main" id="{78567D6A-10C7-44F3-8858-DB512DC57FFC}"/>
              </a:ext>
            </a:extLst>
          </p:cNvPr>
          <p:cNvSpPr txBox="1"/>
          <p:nvPr/>
        </p:nvSpPr>
        <p:spPr>
          <a:xfrm>
            <a:off x="759417" y="281553"/>
            <a:ext cx="53004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8F852"/>
                </a:solidFill>
                <a:latin typeface="Arial Black"/>
              </a:rPr>
              <a:t>More Fuel Efficient than Jet or Rocket Propulsion</a:t>
            </a:r>
            <a:endParaRPr lang="en-US" sz="2400">
              <a:solidFill>
                <a:srgbClr val="F8F852"/>
              </a:solidFill>
              <a:latin typeface="Arial Black"/>
              <a:cs typeface="Arial"/>
            </a:endParaRPr>
          </a:p>
        </p:txBody>
      </p:sp>
    </p:spTree>
    <p:extLst>
      <p:ext uri="{BB962C8B-B14F-4D97-AF65-F5344CB8AC3E}">
        <p14:creationId xmlns:p14="http://schemas.microsoft.com/office/powerpoint/2010/main" val="3375187251"/>
      </p:ext>
    </p:extLst>
  </p:cSld>
  <p:clrMapOvr>
    <a:masterClrMapping/>
  </p:clrMapOvr>
  <p:transition>
    <p:fade/>
  </p:transition>
</p:sld>
</file>

<file path=ppt/theme/theme1.xml><?xml version="1.0" encoding="utf-8"?>
<a:theme xmlns:a="http://schemas.openxmlformats.org/drawingml/2006/main" name="Blue-green metallic on white design template">
  <a:themeElements>
    <a:clrScheme name="Blue-green metallic on white design template 10">
      <a:dk1>
        <a:srgbClr val="446EB2"/>
      </a:dk1>
      <a:lt1>
        <a:srgbClr val="BDCFA7"/>
      </a:lt1>
      <a:dk2>
        <a:srgbClr val="123E96"/>
      </a:dk2>
      <a:lt2>
        <a:srgbClr val="336699"/>
      </a:lt2>
      <a:accent1>
        <a:srgbClr val="9CC08E"/>
      </a:accent1>
      <a:accent2>
        <a:srgbClr val="3333CC"/>
      </a:accent2>
      <a:accent3>
        <a:srgbClr val="DBE4D0"/>
      </a:accent3>
      <a:accent4>
        <a:srgbClr val="395D97"/>
      </a:accent4>
      <a:accent5>
        <a:srgbClr val="CBDCC6"/>
      </a:accent5>
      <a:accent6>
        <a:srgbClr val="2D2DB9"/>
      </a:accent6>
      <a:hlink>
        <a:srgbClr val="E8FAB0"/>
      </a:hlink>
      <a:folHlink>
        <a:srgbClr val="0B52A1"/>
      </a:folHlink>
    </a:clrScheme>
    <a:fontScheme name="Blue-green metallic on whit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ue-green metallic on white design template 1">
        <a:dk1>
          <a:srgbClr val="006600"/>
        </a:dk1>
        <a:lt1>
          <a:srgbClr val="FFFFFF"/>
        </a:lt1>
        <a:dk2>
          <a:srgbClr val="000000"/>
        </a:dk2>
        <a:lt2>
          <a:srgbClr val="969696"/>
        </a:lt2>
        <a:accent1>
          <a:srgbClr val="84D07E"/>
        </a:accent1>
        <a:accent2>
          <a:srgbClr val="F1B997"/>
        </a:accent2>
        <a:accent3>
          <a:srgbClr val="FFFFFF"/>
        </a:accent3>
        <a:accent4>
          <a:srgbClr val="005600"/>
        </a:accent4>
        <a:accent5>
          <a:srgbClr val="C2E4C0"/>
        </a:accent5>
        <a:accent6>
          <a:srgbClr val="DAA788"/>
        </a:accent6>
        <a:hlink>
          <a:srgbClr val="6600CC"/>
        </a:hlink>
        <a:folHlink>
          <a:srgbClr val="996600"/>
        </a:folHlink>
      </a:clrScheme>
      <a:clrMap bg1="lt1" tx1="dk1" bg2="lt2" tx2="dk2" accent1="accent1" accent2="accent2" accent3="accent3" accent4="accent4" accent5="accent5" accent6="accent6" hlink="hlink" folHlink="folHlink"/>
    </a:extraClrScheme>
    <a:extraClrScheme>
      <a:clrScheme name="Blue-green metallic on white design template 2">
        <a:dk1>
          <a:srgbClr val="000000"/>
        </a:dk1>
        <a:lt1>
          <a:srgbClr val="FFFFFF"/>
        </a:lt1>
        <a:dk2>
          <a:srgbClr val="000000"/>
        </a:dk2>
        <a:lt2>
          <a:srgbClr val="808080"/>
        </a:lt2>
        <a:accent1>
          <a:srgbClr val="7CBB6D"/>
        </a:accent1>
        <a:accent2>
          <a:srgbClr val="CCCCFF"/>
        </a:accent2>
        <a:accent3>
          <a:srgbClr val="FFFFFF"/>
        </a:accent3>
        <a:accent4>
          <a:srgbClr val="000000"/>
        </a:accent4>
        <a:accent5>
          <a:srgbClr val="BFDABA"/>
        </a:accent5>
        <a:accent6>
          <a:srgbClr val="B9B9E7"/>
        </a:accent6>
        <a:hlink>
          <a:srgbClr val="3333CC"/>
        </a:hlink>
        <a:folHlink>
          <a:srgbClr val="6600CC"/>
        </a:folHlink>
      </a:clrScheme>
      <a:clrMap bg1="lt1" tx1="dk1" bg2="lt2" tx2="dk2" accent1="accent1" accent2="accent2" accent3="accent3" accent4="accent4" accent5="accent5" accent6="accent6" hlink="hlink" folHlink="folHlink"/>
    </a:extraClrScheme>
    <a:extraClrScheme>
      <a:clrScheme name="Blue-green metallic on white design template 3">
        <a:dk1>
          <a:srgbClr val="336666"/>
        </a:dk1>
        <a:lt1>
          <a:srgbClr val="D7D7EA"/>
        </a:lt1>
        <a:dk2>
          <a:srgbClr val="333399"/>
        </a:dk2>
        <a:lt2>
          <a:srgbClr val="25252F"/>
        </a:lt2>
        <a:accent1>
          <a:srgbClr val="B8E1A1"/>
        </a:accent1>
        <a:accent2>
          <a:srgbClr val="9797DD"/>
        </a:accent2>
        <a:accent3>
          <a:srgbClr val="E8E8F3"/>
        </a:accent3>
        <a:accent4>
          <a:srgbClr val="2A5656"/>
        </a:accent4>
        <a:accent5>
          <a:srgbClr val="D8EECD"/>
        </a:accent5>
        <a:accent6>
          <a:srgbClr val="8888C8"/>
        </a:accent6>
        <a:hlink>
          <a:srgbClr val="6633CC"/>
        </a:hlink>
        <a:folHlink>
          <a:srgbClr val="663366"/>
        </a:folHlink>
      </a:clrScheme>
      <a:clrMap bg1="lt1" tx1="dk1" bg2="lt2" tx2="dk2" accent1="accent1" accent2="accent2" accent3="accent3" accent4="accent4" accent5="accent5" accent6="accent6" hlink="hlink" folHlink="folHlink"/>
    </a:extraClrScheme>
    <a:extraClrScheme>
      <a:clrScheme name="Blue-green metallic on white design template 4">
        <a:dk1>
          <a:srgbClr val="3E8E3E"/>
        </a:dk1>
        <a:lt1>
          <a:srgbClr val="99CC00"/>
        </a:lt1>
        <a:dk2>
          <a:srgbClr val="000099"/>
        </a:dk2>
        <a:lt2>
          <a:srgbClr val="3E3E5C"/>
        </a:lt2>
        <a:accent1>
          <a:srgbClr val="BEDC8C"/>
        </a:accent1>
        <a:accent2>
          <a:srgbClr val="CCECFF"/>
        </a:accent2>
        <a:accent3>
          <a:srgbClr val="CAE2AA"/>
        </a:accent3>
        <a:accent4>
          <a:srgbClr val="347834"/>
        </a:accent4>
        <a:accent5>
          <a:srgbClr val="DBEBC5"/>
        </a:accent5>
        <a:accent6>
          <a:srgbClr val="B9D6E7"/>
        </a:accent6>
        <a:hlink>
          <a:srgbClr val="6600FF"/>
        </a:hlink>
        <a:folHlink>
          <a:srgbClr val="336600"/>
        </a:folHlink>
      </a:clrScheme>
      <a:clrMap bg1="lt1" tx1="dk1" bg2="lt2" tx2="dk2" accent1="accent1" accent2="accent2" accent3="accent3" accent4="accent4" accent5="accent5" accent6="accent6" hlink="hlink" folHlink="folHlink"/>
    </a:extraClrScheme>
    <a:extraClrScheme>
      <a:clrScheme name="Blue-green metallic on white design template 5">
        <a:dk1>
          <a:srgbClr val="333399"/>
        </a:dk1>
        <a:lt1>
          <a:srgbClr val="FFFFFF"/>
        </a:lt1>
        <a:dk2>
          <a:srgbClr val="0000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A49"/>
        </a:hlink>
        <a:folHlink>
          <a:srgbClr val="6600CC"/>
        </a:folHlink>
      </a:clrScheme>
      <a:clrMap bg1="lt1" tx1="dk1" bg2="lt2" tx2="dk2" accent1="accent1" accent2="accent2" accent3="accent3" accent4="accent4" accent5="accent5" accent6="accent6" hlink="hlink" folHlink="folHlink"/>
    </a:extraClrScheme>
    <a:extraClrScheme>
      <a:clrScheme name="Blue-green metallic on white design template 6">
        <a:dk1>
          <a:srgbClr val="000000"/>
        </a:dk1>
        <a:lt1>
          <a:srgbClr val="DEF6F1"/>
        </a:lt1>
        <a:dk2>
          <a:srgbClr val="000066"/>
        </a:dk2>
        <a:lt2>
          <a:srgbClr val="969696"/>
        </a:lt2>
        <a:accent1>
          <a:srgbClr val="E1F3F3"/>
        </a:accent1>
        <a:accent2>
          <a:srgbClr val="8DC6FF"/>
        </a:accent2>
        <a:accent3>
          <a:srgbClr val="ECFAF7"/>
        </a:accent3>
        <a:accent4>
          <a:srgbClr val="000000"/>
        </a:accent4>
        <a:accent5>
          <a:srgbClr val="EEF8F8"/>
        </a:accent5>
        <a:accent6>
          <a:srgbClr val="7FB3E7"/>
        </a:accent6>
        <a:hlink>
          <a:srgbClr val="6600CC"/>
        </a:hlink>
        <a:folHlink>
          <a:srgbClr val="00A800"/>
        </a:folHlink>
      </a:clrScheme>
      <a:clrMap bg1="lt1" tx1="dk1" bg2="lt2" tx2="dk2" accent1="accent1" accent2="accent2" accent3="accent3" accent4="accent4" accent5="accent5" accent6="accent6" hlink="hlink" folHlink="folHlink"/>
    </a:extraClrScheme>
    <a:extraClrScheme>
      <a:clrScheme name="Blue-green metallic on white design template 7">
        <a:dk1>
          <a:srgbClr val="000000"/>
        </a:dk1>
        <a:lt1>
          <a:srgbClr val="FFFFD9"/>
        </a:lt1>
        <a:dk2>
          <a:srgbClr val="000000"/>
        </a:dk2>
        <a:lt2>
          <a:srgbClr val="777777"/>
        </a:lt2>
        <a:accent1>
          <a:srgbClr val="FFFFF7"/>
        </a:accent1>
        <a:accent2>
          <a:srgbClr val="7D2EE6"/>
        </a:accent2>
        <a:accent3>
          <a:srgbClr val="FFFFE9"/>
        </a:accent3>
        <a:accent4>
          <a:srgbClr val="000000"/>
        </a:accent4>
        <a:accent5>
          <a:srgbClr val="FFFFFA"/>
        </a:accent5>
        <a:accent6>
          <a:srgbClr val="7129D0"/>
        </a:accent6>
        <a:hlink>
          <a:srgbClr val="1BBD0F"/>
        </a:hlink>
        <a:folHlink>
          <a:srgbClr val="6600CC"/>
        </a:folHlink>
      </a:clrScheme>
      <a:clrMap bg1="lt1" tx1="dk1" bg2="lt2" tx2="dk2" accent1="accent1" accent2="accent2" accent3="accent3" accent4="accent4" accent5="accent5" accent6="accent6" hlink="hlink" folHlink="folHlink"/>
    </a:extraClrScheme>
    <a:extraClrScheme>
      <a:clrScheme name="Blue-green metallic on white design template 8">
        <a:dk1>
          <a:srgbClr val="5A5A86"/>
        </a:dk1>
        <a:lt1>
          <a:srgbClr val="F0FFCD"/>
        </a:lt1>
        <a:dk2>
          <a:srgbClr val="8AA2D2"/>
        </a:dk2>
        <a:lt2>
          <a:srgbClr val="2D2015"/>
        </a:lt2>
        <a:accent1>
          <a:srgbClr val="D8DAFC"/>
        </a:accent1>
        <a:accent2>
          <a:srgbClr val="CC99CC"/>
        </a:accent2>
        <a:accent3>
          <a:srgbClr val="F6FFE3"/>
        </a:accent3>
        <a:accent4>
          <a:srgbClr val="4C4C72"/>
        </a:accent4>
        <a:accent5>
          <a:srgbClr val="E9EAFD"/>
        </a:accent5>
        <a:accent6>
          <a:srgbClr val="B98AB9"/>
        </a:accent6>
        <a:hlink>
          <a:srgbClr val="2AA22D"/>
        </a:hlink>
        <a:folHlink>
          <a:srgbClr val="996600"/>
        </a:folHlink>
      </a:clrScheme>
      <a:clrMap bg1="lt1" tx1="dk1" bg2="lt2" tx2="dk2" accent1="accent1" accent2="accent2" accent3="accent3" accent4="accent4" accent5="accent5" accent6="accent6" hlink="hlink" folHlink="folHlink"/>
    </a:extraClrScheme>
    <a:extraClrScheme>
      <a:clrScheme name="Blue-green metallic on white design template 9">
        <a:dk1>
          <a:srgbClr val="57ABFF"/>
        </a:dk1>
        <a:lt1>
          <a:srgbClr val="CCECFF"/>
        </a:lt1>
        <a:dk2>
          <a:srgbClr val="000099"/>
        </a:dk2>
        <a:lt2>
          <a:srgbClr val="003366"/>
        </a:lt2>
        <a:accent1>
          <a:srgbClr val="225EA6"/>
        </a:accent1>
        <a:accent2>
          <a:srgbClr val="6600CC"/>
        </a:accent2>
        <a:accent3>
          <a:srgbClr val="E2F4FF"/>
        </a:accent3>
        <a:accent4>
          <a:srgbClr val="4991DA"/>
        </a:accent4>
        <a:accent5>
          <a:srgbClr val="ABB6D0"/>
        </a:accent5>
        <a:accent6>
          <a:srgbClr val="5C00B9"/>
        </a:accent6>
        <a:hlink>
          <a:srgbClr val="C1E64C"/>
        </a:hlink>
        <a:folHlink>
          <a:srgbClr val="00CC66"/>
        </a:folHlink>
      </a:clrScheme>
      <a:clrMap bg1="lt1" tx1="dk1" bg2="lt2" tx2="dk2" accent1="accent1" accent2="accent2" accent3="accent3" accent4="accent4" accent5="accent5" accent6="accent6" hlink="hlink" folHlink="folHlink"/>
    </a:extraClrScheme>
    <a:extraClrScheme>
      <a:clrScheme name="Blue-green metallic on white design template 10">
        <a:dk1>
          <a:srgbClr val="446EB2"/>
        </a:dk1>
        <a:lt1>
          <a:srgbClr val="BDCFA7"/>
        </a:lt1>
        <a:dk2>
          <a:srgbClr val="123E96"/>
        </a:dk2>
        <a:lt2>
          <a:srgbClr val="336699"/>
        </a:lt2>
        <a:accent1>
          <a:srgbClr val="9CC08E"/>
        </a:accent1>
        <a:accent2>
          <a:srgbClr val="3333CC"/>
        </a:accent2>
        <a:accent3>
          <a:srgbClr val="DBE4D0"/>
        </a:accent3>
        <a:accent4>
          <a:srgbClr val="395D97"/>
        </a:accent4>
        <a:accent5>
          <a:srgbClr val="CBDCC6"/>
        </a:accent5>
        <a:accent6>
          <a:srgbClr val="2D2DB9"/>
        </a:accent6>
        <a:hlink>
          <a:srgbClr val="E8FAB0"/>
        </a:hlink>
        <a:folHlink>
          <a:srgbClr val="0B52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541</TotalTime>
  <Words>1021</Words>
  <Application>Microsoft Office PowerPoint</Application>
  <PresentationFormat>On-screen Show (4:3)</PresentationFormat>
  <Paragraphs>82</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Blue-green metallic on white design template</vt:lpstr>
      <vt:lpstr>PowerPoint Presentation</vt:lpstr>
      <vt:lpstr>Quinn Aerospace</vt:lpstr>
      <vt:lpstr>What is a Pressure Foil?</vt:lpstr>
      <vt:lpstr>PowerPoint Presentation</vt:lpstr>
      <vt:lpstr>PowerPoint Presentation</vt:lpstr>
      <vt:lpstr>Pressure Foil – Front (fig. A)</vt:lpstr>
      <vt:lpstr>Pressure Foil – Back (fig. B)</vt:lpstr>
      <vt:lpstr>Why is this method better?</vt:lpstr>
      <vt:lpstr>PowerPoint Presentation</vt:lpstr>
      <vt:lpstr>No Propeller Slippage</vt:lpstr>
      <vt:lpstr>No Retreating Blade Stall</vt:lpstr>
      <vt:lpstr>Direct Propulsion</vt:lpstr>
      <vt:lpstr>Smaller Rotor Diameter</vt:lpstr>
      <vt:lpstr>How Does It Work?</vt:lpstr>
      <vt:lpstr>Computational Fluid Dynamics (fig. C)</vt:lpstr>
      <vt:lpstr>What Causes This Movement?</vt:lpstr>
      <vt:lpstr>Baseball Railcar Analogy</vt:lpstr>
      <vt:lpstr>Baseball Railcar (cont.)</vt:lpstr>
      <vt:lpstr>Conventional Perspective</vt:lpstr>
      <vt:lpstr>Pressure Foil Perspective</vt:lpstr>
      <vt:lpstr>Analogy Applied</vt:lpstr>
      <vt:lpstr>Graph – Force vs. RPM (9 inch diameter PF)</vt:lpstr>
      <vt:lpstr>Accomplishments to Date</vt:lpstr>
      <vt:lpstr>Current Problem Areas</vt:lpstr>
      <vt:lpstr>Summary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Pressure Foil</dc:title>
  <dc:creator>Steve Quinn</dc:creator>
  <cp:lastModifiedBy>squinn</cp:lastModifiedBy>
  <cp:revision>677</cp:revision>
  <dcterms:created xsi:type="dcterms:W3CDTF">2006-06-10T18:29:01Z</dcterms:created>
  <dcterms:modified xsi:type="dcterms:W3CDTF">2019-05-15T04:24:31Z</dcterms:modified>
</cp:coreProperties>
</file>